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62" r:id="rId4"/>
    <p:sldId id="261" r:id="rId5"/>
    <p:sldId id="258" r:id="rId6"/>
    <p:sldId id="260" r:id="rId7"/>
    <p:sldId id="259" r:id="rId8"/>
    <p:sldId id="257" r:id="rId9"/>
    <p:sldId id="263" r:id="rId10"/>
    <p:sldId id="266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3CDBA84-0B89-4892-86E7-1BED48AC20BE}">
          <p14:sldIdLst>
            <p14:sldId id="256"/>
            <p14:sldId id="264"/>
            <p14:sldId id="262"/>
            <p14:sldId id="261"/>
            <p14:sldId id="258"/>
            <p14:sldId id="260"/>
            <p14:sldId id="259"/>
            <p14:sldId id="257"/>
            <p14:sldId id="263"/>
            <p14:sldId id="266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037" autoAdjust="0"/>
  </p:normalViewPr>
  <p:slideViewPr>
    <p:cSldViewPr>
      <p:cViewPr>
        <p:scale>
          <a:sx n="52" d="100"/>
          <a:sy n="52" d="100"/>
        </p:scale>
        <p:origin x="-2328" y="-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BC062-D945-4055-9A03-4710A9C0417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2395B-142C-43ED-8A06-503771C9FA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0802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2395B-142C-43ED-8A06-503771C9FA3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379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57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73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763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393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747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82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490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13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01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54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36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2CB52-C32C-4ED5-AC14-A2DBA99B0306}" type="datetimeFigureOut">
              <a:rPr lang="cs-CZ" smtClean="0"/>
              <a:t>26.3.2026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CC317-0B34-472E-9AE7-299AFFADD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582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2547715"/>
          </a:xfrm>
        </p:spPr>
        <p:txBody>
          <a:bodyPr>
            <a:normAutofit/>
          </a:bodyPr>
          <a:lstStyle/>
          <a:p>
            <a:r>
              <a:rPr lang="en-US" i="1" dirty="0"/>
              <a:t>N</a:t>
            </a:r>
            <a:r>
              <a:rPr lang="cs-CZ" i="1" dirty="0" err="1" smtClean="0"/>
              <a:t>ávrh</a:t>
            </a:r>
            <a:r>
              <a:rPr lang="cs-CZ" i="1" dirty="0" smtClean="0"/>
              <a:t> </a:t>
            </a:r>
            <a:r>
              <a:rPr lang="cs-CZ" i="1" dirty="0"/>
              <a:t>zabezpečení hybridního scénáře, kdy na straně </a:t>
            </a:r>
            <a:r>
              <a:rPr lang="cs-CZ" i="1" dirty="0" err="1"/>
              <a:t>Cloudu</a:t>
            </a:r>
            <a:r>
              <a:rPr lang="cs-CZ" i="1" dirty="0"/>
              <a:t> je </a:t>
            </a:r>
            <a:r>
              <a:rPr lang="cs-CZ" i="1" dirty="0" err="1" smtClean="0"/>
              <a:t>IaaS</a:t>
            </a:r>
            <a:r>
              <a:rPr lang="cs-CZ" i="1" dirty="0" smtClean="0"/>
              <a:t> </a:t>
            </a:r>
            <a:r>
              <a:rPr lang="cs-CZ" i="1" dirty="0"/>
              <a:t>služba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Autofit/>
          </a:bodyPr>
          <a:lstStyle/>
          <a:p>
            <a:pPr algn="r"/>
            <a:r>
              <a:rPr lang="cs-CZ" sz="2000" dirty="0" smtClean="0"/>
              <a:t>Ing. </a:t>
            </a:r>
            <a:r>
              <a:rPr lang="en-US" sz="2000" dirty="0" smtClean="0"/>
              <a:t>Martin </a:t>
            </a:r>
            <a:r>
              <a:rPr lang="en-US" sz="2000" dirty="0" err="1" smtClean="0"/>
              <a:t>Kotas</a:t>
            </a:r>
            <a:endParaRPr lang="en-US" sz="2000" dirty="0"/>
          </a:p>
          <a:p>
            <a:pPr algn="r"/>
            <a:r>
              <a:rPr lang="en-US" sz="2000" dirty="0" smtClean="0"/>
              <a:t>+420 724 427 207, martin@startoffice.cz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69912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256"/>
            <a:ext cx="9036496" cy="6452080"/>
          </a:xfrm>
        </p:spPr>
        <p:txBody>
          <a:bodyPr>
            <a:normAutofit fontScale="92500" lnSpcReduction="10000"/>
          </a:bodyPr>
          <a:lstStyle/>
          <a:p>
            <a:pPr marL="57150" indent="0">
              <a:buNone/>
            </a:pPr>
            <a:r>
              <a:rPr lang="cs-CZ" sz="3000" b="1" dirty="0" err="1"/>
              <a:t>Cloud</a:t>
            </a:r>
            <a:r>
              <a:rPr lang="cs-CZ" sz="3000" b="1" dirty="0"/>
              <a:t> </a:t>
            </a:r>
            <a:r>
              <a:rPr lang="cs-CZ" sz="3000" b="1" dirty="0" err="1"/>
              <a:t>Misconfiguration</a:t>
            </a:r>
            <a:endParaRPr lang="cs-CZ" sz="3000" b="1" dirty="0"/>
          </a:p>
          <a:p>
            <a:pPr marL="0" indent="0">
              <a:buNone/>
            </a:pPr>
            <a:r>
              <a:rPr lang="cs-CZ" sz="2000" b="1" dirty="0"/>
              <a:t>Co to je: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Nesprávné nastavení </a:t>
            </a:r>
            <a:r>
              <a:rPr lang="cs-CZ" sz="2000" dirty="0" err="1"/>
              <a:t>cloudových</a:t>
            </a:r>
            <a:r>
              <a:rPr lang="cs-CZ" sz="2000" dirty="0"/>
              <a:t> služeb (</a:t>
            </a:r>
            <a:r>
              <a:rPr lang="cs-CZ" sz="2000" dirty="0" err="1"/>
              <a:t>IaaS</a:t>
            </a:r>
            <a:r>
              <a:rPr lang="cs-CZ" sz="2000" dirty="0"/>
              <a:t>, </a:t>
            </a:r>
            <a:r>
              <a:rPr lang="cs-CZ" sz="2000" dirty="0" err="1"/>
              <a:t>storage</a:t>
            </a:r>
            <a:r>
              <a:rPr lang="cs-CZ" sz="2000" dirty="0"/>
              <a:t>, </a:t>
            </a:r>
            <a:r>
              <a:rPr lang="cs-CZ" sz="2000" dirty="0" err="1"/>
              <a:t>SaaS</a:t>
            </a:r>
            <a:r>
              <a:rPr lang="cs-CZ" sz="2000" dirty="0"/>
              <a:t>), které vystavuje data nebo systémy. 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cs-CZ" sz="2000" b="1" dirty="0" smtClean="0"/>
              <a:t>Rizika </a:t>
            </a:r>
            <a:r>
              <a:rPr lang="cs-CZ" sz="2000" b="1" dirty="0"/>
              <a:t>pro hybrid provider:</a:t>
            </a:r>
            <a:r>
              <a:rPr lang="cs-CZ" sz="2000" dirty="0"/>
              <a:t> </a:t>
            </a:r>
          </a:p>
          <a:p>
            <a:pPr lvl="1"/>
            <a:r>
              <a:rPr lang="cs-CZ" sz="1800" dirty="0"/>
              <a:t>veřejně dostupné S3 </a:t>
            </a:r>
            <a:r>
              <a:rPr lang="cs-CZ" sz="1800" dirty="0" err="1"/>
              <a:t>buckets</a:t>
            </a:r>
            <a:r>
              <a:rPr lang="cs-CZ" sz="1800" dirty="0"/>
              <a:t> nebo NAS </a:t>
            </a:r>
          </a:p>
          <a:p>
            <a:pPr lvl="1"/>
            <a:r>
              <a:rPr lang="cs-CZ" sz="1800" dirty="0"/>
              <a:t>nesprávně nastavené </a:t>
            </a:r>
            <a:r>
              <a:rPr lang="cs-CZ" sz="1800" dirty="0" err="1"/>
              <a:t>access</a:t>
            </a:r>
            <a:r>
              <a:rPr lang="cs-CZ" sz="1800" dirty="0"/>
              <a:t> </a:t>
            </a:r>
            <a:r>
              <a:rPr lang="cs-CZ" sz="1800" dirty="0" err="1"/>
              <a:t>policies</a:t>
            </a:r>
            <a:r>
              <a:rPr lang="cs-CZ" sz="1800" dirty="0"/>
              <a:t> v SharePoint / </a:t>
            </a:r>
            <a:r>
              <a:rPr lang="cs-CZ" sz="1800" dirty="0" err="1"/>
              <a:t>Teams</a:t>
            </a:r>
            <a:r>
              <a:rPr lang="cs-CZ" sz="1800" dirty="0"/>
              <a:t> </a:t>
            </a:r>
          </a:p>
          <a:p>
            <a:pPr lvl="1"/>
            <a:r>
              <a:rPr lang="cs-CZ" sz="1800" dirty="0"/>
              <a:t>nadbytečné práva pro </a:t>
            </a:r>
            <a:r>
              <a:rPr lang="cs-CZ" sz="1800" dirty="0" err="1"/>
              <a:t>service</a:t>
            </a:r>
            <a:r>
              <a:rPr lang="cs-CZ" sz="1800" dirty="0"/>
              <a:t> </a:t>
            </a:r>
            <a:r>
              <a:rPr lang="cs-CZ" sz="1800" dirty="0" err="1"/>
              <a:t>accounts</a:t>
            </a:r>
            <a:r>
              <a:rPr lang="cs-CZ" sz="1800" dirty="0"/>
              <a:t> </a:t>
            </a:r>
          </a:p>
          <a:p>
            <a:pPr lvl="1"/>
            <a:r>
              <a:rPr lang="cs-CZ" sz="1800" dirty="0"/>
              <a:t>nepovolený externí přístup k </a:t>
            </a:r>
            <a:r>
              <a:rPr lang="cs-CZ" sz="1800" dirty="0" err="1"/>
              <a:t>IaaS</a:t>
            </a:r>
            <a:r>
              <a:rPr lang="cs-CZ" sz="1800" dirty="0"/>
              <a:t> VM 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cs-CZ" sz="2000" b="1" dirty="0" smtClean="0"/>
              <a:t>Typické </a:t>
            </a:r>
            <a:r>
              <a:rPr lang="cs-CZ" sz="2000" b="1" dirty="0"/>
              <a:t>scénáře:</a:t>
            </a:r>
            <a:r>
              <a:rPr lang="cs-CZ" sz="2000" dirty="0"/>
              <a:t> </a:t>
            </a:r>
          </a:p>
          <a:p>
            <a:pPr lvl="1"/>
            <a:r>
              <a:rPr lang="cs-CZ" sz="1800" dirty="0" err="1"/>
              <a:t>Storage</a:t>
            </a:r>
            <a:r>
              <a:rPr lang="cs-CZ" sz="1800" dirty="0"/>
              <a:t> </a:t>
            </a:r>
            <a:r>
              <a:rPr lang="cs-CZ" sz="1800" dirty="0" err="1"/>
              <a:t>buckets</a:t>
            </a:r>
            <a:r>
              <a:rPr lang="cs-CZ" sz="1800" dirty="0"/>
              <a:t> bez </a:t>
            </a:r>
            <a:r>
              <a:rPr lang="cs-CZ" sz="1800" dirty="0" err="1"/>
              <a:t>encryption</a:t>
            </a:r>
            <a:r>
              <a:rPr lang="cs-CZ" sz="1800" dirty="0"/>
              <a:t> / </a:t>
            </a:r>
            <a:r>
              <a:rPr lang="cs-CZ" sz="1800" dirty="0" err="1"/>
              <a:t>access</a:t>
            </a:r>
            <a:r>
              <a:rPr lang="cs-CZ" sz="1800" dirty="0"/>
              <a:t> </a:t>
            </a:r>
            <a:r>
              <a:rPr lang="cs-CZ" sz="1800" dirty="0" err="1"/>
              <a:t>control</a:t>
            </a:r>
            <a:r>
              <a:rPr lang="cs-CZ" sz="1800" dirty="0"/>
              <a:t> </a:t>
            </a:r>
          </a:p>
          <a:p>
            <a:pPr lvl="1"/>
            <a:r>
              <a:rPr lang="cs-CZ" sz="1800" dirty="0"/>
              <a:t>VM s otevřenými RDP / SSH porty </a:t>
            </a:r>
          </a:p>
          <a:p>
            <a:pPr lvl="1"/>
            <a:r>
              <a:rPr lang="cs-CZ" sz="1800" dirty="0"/>
              <a:t>Nadměrná práva pro uživatele či aplikace 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cs-CZ" sz="2000" b="1" dirty="0" err="1" smtClean="0"/>
              <a:t>Mitigace</a:t>
            </a:r>
            <a:r>
              <a:rPr lang="cs-CZ" sz="2000" b="1" dirty="0"/>
              <a:t>:</a:t>
            </a:r>
            <a:r>
              <a:rPr lang="cs-CZ" sz="2000" dirty="0"/>
              <a:t> </a:t>
            </a:r>
          </a:p>
          <a:p>
            <a:pPr lvl="1"/>
            <a:r>
              <a:rPr lang="cs-CZ" sz="1800" dirty="0"/>
              <a:t>Periodické </a:t>
            </a:r>
            <a:r>
              <a:rPr lang="cs-CZ" sz="1800" dirty="0" err="1"/>
              <a:t>cloud</a:t>
            </a:r>
            <a:r>
              <a:rPr lang="cs-CZ" sz="1800" dirty="0"/>
              <a:t> </a:t>
            </a:r>
            <a:r>
              <a:rPr lang="cs-CZ" sz="1800" dirty="0" err="1"/>
              <a:t>security</a:t>
            </a:r>
            <a:r>
              <a:rPr lang="cs-CZ" sz="1800" dirty="0"/>
              <a:t> </a:t>
            </a:r>
            <a:r>
              <a:rPr lang="cs-CZ" sz="1800" dirty="0" err="1"/>
              <a:t>posture</a:t>
            </a:r>
            <a:r>
              <a:rPr lang="cs-CZ" sz="1800" dirty="0"/>
              <a:t> </a:t>
            </a:r>
            <a:r>
              <a:rPr lang="cs-CZ" sz="1800" dirty="0" err="1"/>
              <a:t>assessment</a:t>
            </a:r>
            <a:r>
              <a:rPr lang="cs-CZ" sz="1800" dirty="0"/>
              <a:t> (CSPM) </a:t>
            </a:r>
          </a:p>
          <a:p>
            <a:pPr lvl="1"/>
            <a:r>
              <a:rPr lang="cs-CZ" sz="1800" dirty="0" err="1"/>
              <a:t>Hardened</a:t>
            </a:r>
            <a:r>
              <a:rPr lang="cs-CZ" sz="1800" dirty="0"/>
              <a:t> </a:t>
            </a:r>
            <a:r>
              <a:rPr lang="cs-CZ" sz="1800" dirty="0" err="1"/>
              <a:t>baseline</a:t>
            </a:r>
            <a:r>
              <a:rPr lang="cs-CZ" sz="1800" dirty="0"/>
              <a:t> pro </a:t>
            </a:r>
            <a:r>
              <a:rPr lang="cs-CZ" sz="1800" dirty="0" err="1"/>
              <a:t>IaaS</a:t>
            </a:r>
            <a:r>
              <a:rPr lang="cs-CZ" sz="1800" dirty="0"/>
              <a:t> / </a:t>
            </a:r>
            <a:r>
              <a:rPr lang="cs-CZ" sz="1800" dirty="0" err="1"/>
              <a:t>SaaS</a:t>
            </a:r>
            <a:r>
              <a:rPr lang="cs-CZ" sz="1800" dirty="0"/>
              <a:t> </a:t>
            </a:r>
          </a:p>
          <a:p>
            <a:pPr lvl="1"/>
            <a:r>
              <a:rPr lang="cs-CZ" sz="1800" dirty="0"/>
              <a:t>Automatizované auditní skripty </a:t>
            </a:r>
          </a:p>
          <a:p>
            <a:pPr lvl="1"/>
            <a:r>
              <a:rPr lang="cs-CZ" sz="1800" dirty="0" err="1"/>
              <a:t>Policy</a:t>
            </a:r>
            <a:r>
              <a:rPr lang="cs-CZ" sz="1800" dirty="0"/>
              <a:t>-as-</a:t>
            </a:r>
            <a:r>
              <a:rPr lang="cs-CZ" sz="1800" dirty="0" err="1"/>
              <a:t>code</a:t>
            </a:r>
            <a:r>
              <a:rPr lang="cs-CZ" sz="1800" dirty="0"/>
              <a:t> pro </a:t>
            </a:r>
            <a:r>
              <a:rPr lang="cs-CZ" sz="1800" dirty="0" err="1"/>
              <a:t>storage</a:t>
            </a:r>
            <a:r>
              <a:rPr lang="cs-CZ" sz="1800" dirty="0"/>
              <a:t> a VM konfigurace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0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0"/>
            <a:ext cx="432048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b="1" dirty="0" smtClean="0"/>
              <a:t>Identity </a:t>
            </a:r>
            <a:r>
              <a:rPr lang="cs-CZ" sz="2800" b="1" dirty="0" err="1"/>
              <a:t>Compromise</a:t>
            </a:r>
            <a:endParaRPr lang="cs-CZ" sz="2800" b="1" dirty="0"/>
          </a:p>
          <a:p>
            <a:pPr marL="0" indent="0">
              <a:buNone/>
            </a:pPr>
            <a:r>
              <a:rPr lang="cs-CZ" sz="1600" dirty="0" smtClean="0"/>
              <a:t>Útočník </a:t>
            </a:r>
            <a:r>
              <a:rPr lang="cs-CZ" sz="1600" dirty="0"/>
              <a:t>získá přístup k identity (uživatelský účet nebo </a:t>
            </a:r>
            <a:r>
              <a:rPr lang="cs-CZ" sz="1600" dirty="0" err="1"/>
              <a:t>service</a:t>
            </a:r>
            <a:r>
              <a:rPr lang="cs-CZ" sz="1600" dirty="0"/>
              <a:t> </a:t>
            </a:r>
            <a:r>
              <a:rPr lang="cs-CZ" sz="1600" dirty="0" err="1"/>
              <a:t>principal</a:t>
            </a:r>
            <a:r>
              <a:rPr lang="cs-CZ" sz="1600" dirty="0"/>
              <a:t>) a tím i k citlivým datům nebo </a:t>
            </a:r>
            <a:r>
              <a:rPr lang="cs-CZ" sz="1600" dirty="0" err="1"/>
              <a:t>cloud</a:t>
            </a:r>
            <a:r>
              <a:rPr lang="cs-CZ" sz="1600" dirty="0"/>
              <a:t> prostředkům. </a:t>
            </a:r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r>
              <a:rPr lang="cs-CZ" sz="1600" b="1" dirty="0" smtClean="0"/>
              <a:t>Rizika </a:t>
            </a:r>
            <a:r>
              <a:rPr lang="cs-CZ" sz="1600" b="1" dirty="0"/>
              <a:t>pro hybrid provider:</a:t>
            </a:r>
            <a:r>
              <a:rPr lang="cs-CZ" sz="1600" dirty="0"/>
              <a:t> </a:t>
            </a:r>
          </a:p>
          <a:p>
            <a:pPr lvl="1"/>
            <a:r>
              <a:rPr lang="cs-CZ" sz="1400" dirty="0"/>
              <a:t>přístup k M365 </a:t>
            </a:r>
            <a:r>
              <a:rPr lang="cs-CZ" sz="1400" dirty="0" err="1"/>
              <a:t>tenantům</a:t>
            </a:r>
            <a:r>
              <a:rPr lang="cs-CZ" sz="1400" dirty="0"/>
              <a:t> zákazníků </a:t>
            </a:r>
          </a:p>
          <a:p>
            <a:pPr lvl="1"/>
            <a:r>
              <a:rPr lang="cs-CZ" sz="1400" dirty="0"/>
              <a:t>manipulace s SharePoint / </a:t>
            </a:r>
            <a:r>
              <a:rPr lang="cs-CZ" sz="1400" dirty="0" err="1"/>
              <a:t>OneDrive</a:t>
            </a:r>
            <a:r>
              <a:rPr lang="cs-CZ" sz="1400" dirty="0"/>
              <a:t> daty </a:t>
            </a:r>
          </a:p>
          <a:p>
            <a:pPr lvl="1"/>
            <a:r>
              <a:rPr lang="cs-CZ" sz="1400" dirty="0"/>
              <a:t>obejití DLP a sensitivity </a:t>
            </a:r>
            <a:r>
              <a:rPr lang="cs-CZ" sz="1400" dirty="0" err="1"/>
              <a:t>labels</a:t>
            </a:r>
            <a:r>
              <a:rPr lang="cs-CZ" sz="1400" dirty="0"/>
              <a:t> </a:t>
            </a:r>
          </a:p>
          <a:p>
            <a:pPr lvl="1"/>
            <a:r>
              <a:rPr lang="cs-CZ" sz="1400" dirty="0"/>
              <a:t>krádež klíčů pro </a:t>
            </a:r>
            <a:r>
              <a:rPr lang="cs-CZ" sz="1400" dirty="0" err="1"/>
              <a:t>IaaS</a:t>
            </a:r>
            <a:r>
              <a:rPr lang="cs-CZ" sz="1400" dirty="0"/>
              <a:t> (VM, </a:t>
            </a:r>
            <a:r>
              <a:rPr lang="cs-CZ" sz="1400" dirty="0" err="1"/>
              <a:t>storage</a:t>
            </a:r>
            <a:r>
              <a:rPr lang="cs-CZ" sz="1400" dirty="0"/>
              <a:t>, S3 </a:t>
            </a:r>
            <a:r>
              <a:rPr lang="cs-CZ" sz="1400" dirty="0" err="1"/>
              <a:t>buckets</a:t>
            </a:r>
            <a:r>
              <a:rPr lang="cs-CZ" sz="1400" dirty="0"/>
              <a:t>) </a:t>
            </a:r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r>
              <a:rPr lang="cs-CZ" sz="1600" b="1" dirty="0" smtClean="0"/>
              <a:t>Typické </a:t>
            </a:r>
            <a:r>
              <a:rPr lang="cs-CZ" sz="1600" b="1" dirty="0"/>
              <a:t>útoky:</a:t>
            </a:r>
            <a:r>
              <a:rPr lang="cs-CZ" sz="1600" dirty="0"/>
              <a:t> </a:t>
            </a:r>
          </a:p>
          <a:p>
            <a:pPr lvl="1"/>
            <a:r>
              <a:rPr lang="cs-CZ" sz="1400" dirty="0" err="1"/>
              <a:t>Phishing</a:t>
            </a:r>
            <a:r>
              <a:rPr lang="cs-CZ" sz="1400" dirty="0"/>
              <a:t> / </a:t>
            </a:r>
            <a:r>
              <a:rPr lang="cs-CZ" sz="1400" dirty="0" err="1"/>
              <a:t>credential</a:t>
            </a:r>
            <a:r>
              <a:rPr lang="cs-CZ" sz="1400" dirty="0"/>
              <a:t> </a:t>
            </a:r>
            <a:r>
              <a:rPr lang="cs-CZ" sz="1400" dirty="0" err="1"/>
              <a:t>harvesting</a:t>
            </a:r>
            <a:r>
              <a:rPr lang="cs-CZ" sz="1400" dirty="0"/>
              <a:t> </a:t>
            </a:r>
          </a:p>
          <a:p>
            <a:pPr lvl="1"/>
            <a:r>
              <a:rPr lang="cs-CZ" sz="1400" dirty="0" err="1"/>
              <a:t>Brute</a:t>
            </a:r>
            <a:r>
              <a:rPr lang="cs-CZ" sz="1400" dirty="0"/>
              <a:t> </a:t>
            </a:r>
            <a:r>
              <a:rPr lang="cs-CZ" sz="1400" dirty="0" err="1"/>
              <a:t>force</a:t>
            </a:r>
            <a:r>
              <a:rPr lang="cs-CZ" sz="1400" dirty="0"/>
              <a:t> / </a:t>
            </a:r>
            <a:r>
              <a:rPr lang="cs-CZ" sz="1400" dirty="0" err="1"/>
              <a:t>password</a:t>
            </a:r>
            <a:r>
              <a:rPr lang="cs-CZ" sz="1400" dirty="0"/>
              <a:t> </a:t>
            </a:r>
            <a:r>
              <a:rPr lang="cs-CZ" sz="1400" dirty="0" err="1"/>
              <a:t>spraying</a:t>
            </a:r>
            <a:r>
              <a:rPr lang="cs-CZ" sz="1400" dirty="0"/>
              <a:t> </a:t>
            </a:r>
          </a:p>
          <a:p>
            <a:pPr lvl="1"/>
            <a:r>
              <a:rPr lang="cs-CZ" sz="1400" dirty="0"/>
              <a:t>Token </a:t>
            </a:r>
            <a:r>
              <a:rPr lang="cs-CZ" sz="1400" dirty="0" err="1"/>
              <a:t>theft</a:t>
            </a:r>
            <a:r>
              <a:rPr lang="cs-CZ" sz="1400" dirty="0"/>
              <a:t> / session </a:t>
            </a:r>
            <a:r>
              <a:rPr lang="cs-CZ" sz="1400" dirty="0" err="1"/>
              <a:t>hijacking</a:t>
            </a:r>
            <a:r>
              <a:rPr lang="cs-CZ" sz="1400" dirty="0"/>
              <a:t> </a:t>
            </a:r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r>
              <a:rPr lang="cs-CZ" sz="1600" b="1" dirty="0" err="1" smtClean="0"/>
              <a:t>Mitigace</a:t>
            </a:r>
            <a:r>
              <a:rPr lang="cs-CZ" sz="1600" b="1" dirty="0"/>
              <a:t>:</a:t>
            </a:r>
            <a:r>
              <a:rPr lang="cs-CZ" sz="1600" dirty="0"/>
              <a:t> </a:t>
            </a:r>
          </a:p>
          <a:p>
            <a:pPr lvl="1"/>
            <a:r>
              <a:rPr lang="cs-CZ" sz="1400" dirty="0"/>
              <a:t>MFA povinně pro všechny uživatele a </a:t>
            </a:r>
            <a:r>
              <a:rPr lang="cs-CZ" sz="1400" dirty="0" err="1"/>
              <a:t>adminy</a:t>
            </a:r>
            <a:r>
              <a:rPr lang="cs-CZ" sz="1400" dirty="0"/>
              <a:t> </a:t>
            </a:r>
          </a:p>
          <a:p>
            <a:pPr lvl="1"/>
            <a:r>
              <a:rPr lang="cs-CZ" sz="1400" dirty="0" err="1"/>
              <a:t>Conditional</a:t>
            </a:r>
            <a:r>
              <a:rPr lang="cs-CZ" sz="1400" dirty="0"/>
              <a:t> Access (např. jen z </a:t>
            </a:r>
            <a:r>
              <a:rPr lang="cs-CZ" sz="1400" dirty="0" err="1"/>
              <a:t>managed</a:t>
            </a:r>
            <a:r>
              <a:rPr lang="cs-CZ" sz="1400" dirty="0"/>
              <a:t> </a:t>
            </a:r>
            <a:r>
              <a:rPr lang="cs-CZ" sz="1400" dirty="0" err="1"/>
              <a:t>devices</a:t>
            </a:r>
            <a:r>
              <a:rPr lang="cs-CZ" sz="1400" dirty="0"/>
              <a:t>) </a:t>
            </a:r>
          </a:p>
          <a:p>
            <a:pPr lvl="1"/>
            <a:r>
              <a:rPr lang="cs-CZ" sz="1400" dirty="0" err="1"/>
              <a:t>Privileged</a:t>
            </a:r>
            <a:r>
              <a:rPr lang="cs-CZ" sz="1400" dirty="0"/>
              <a:t> Identity Management (PIM) pro </a:t>
            </a:r>
            <a:r>
              <a:rPr lang="cs-CZ" sz="1400" dirty="0" err="1"/>
              <a:t>admin</a:t>
            </a:r>
            <a:r>
              <a:rPr lang="cs-CZ" sz="1400" dirty="0"/>
              <a:t> role </a:t>
            </a:r>
          </a:p>
          <a:p>
            <a:pPr lvl="1"/>
            <a:r>
              <a:rPr lang="cs-CZ" sz="1400" dirty="0" err="1"/>
              <a:t>Continuous</a:t>
            </a:r>
            <a:r>
              <a:rPr lang="cs-CZ" sz="1400" dirty="0"/>
              <a:t> monitoring a </a:t>
            </a:r>
            <a:r>
              <a:rPr lang="cs-CZ" sz="1400" dirty="0" err="1"/>
              <a:t>alerting</a:t>
            </a:r>
            <a:r>
              <a:rPr lang="cs-CZ" sz="1400" dirty="0"/>
              <a:t> (Microsoft Sentinel, </a:t>
            </a:r>
            <a:r>
              <a:rPr lang="cs-CZ" sz="1400" dirty="0" err="1"/>
              <a:t>Cloud</a:t>
            </a:r>
            <a:r>
              <a:rPr lang="cs-CZ" sz="1400" dirty="0"/>
              <a:t> </a:t>
            </a:r>
            <a:r>
              <a:rPr lang="cs-CZ" sz="1400" dirty="0" err="1"/>
              <a:t>App</a:t>
            </a:r>
            <a:r>
              <a:rPr lang="cs-CZ" sz="1400" dirty="0"/>
              <a:t> </a:t>
            </a:r>
            <a:r>
              <a:rPr lang="cs-CZ" sz="1400" dirty="0" err="1" smtClean="0"/>
              <a:t>Security</a:t>
            </a:r>
            <a:r>
              <a:rPr lang="cs-CZ" sz="1400" dirty="0" smtClean="0"/>
              <a:t>)</a:t>
            </a:r>
            <a:endParaRPr lang="en-US" sz="1400" dirty="0"/>
          </a:p>
          <a:p>
            <a:pPr marL="457200" lvl="1" indent="0">
              <a:buNone/>
            </a:pPr>
            <a:endParaRPr lang="en-US" sz="1400" b="1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782363" y="0"/>
            <a:ext cx="4182125" cy="685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b="1" dirty="0" smtClean="0"/>
              <a:t>API </a:t>
            </a:r>
            <a:r>
              <a:rPr lang="cs-CZ" sz="2800" b="1" dirty="0" err="1" smtClean="0"/>
              <a:t>Attacks</a:t>
            </a:r>
            <a:endParaRPr lang="cs-CZ" sz="2800" b="1" dirty="0" smtClean="0"/>
          </a:p>
          <a:p>
            <a:pPr marL="0" indent="0">
              <a:buNone/>
            </a:pPr>
            <a:r>
              <a:rPr lang="cs-CZ" sz="1600" dirty="0" smtClean="0"/>
              <a:t>Útoky </a:t>
            </a:r>
            <a:r>
              <a:rPr lang="cs-CZ" sz="1600" dirty="0" smtClean="0"/>
              <a:t>cílené na </a:t>
            </a:r>
            <a:r>
              <a:rPr lang="cs-CZ" sz="1600" dirty="0" err="1" smtClean="0"/>
              <a:t>cloudové</a:t>
            </a:r>
            <a:r>
              <a:rPr lang="cs-CZ" sz="1600" dirty="0" smtClean="0"/>
              <a:t> nebo </a:t>
            </a:r>
            <a:r>
              <a:rPr lang="cs-CZ" sz="1600" dirty="0" err="1" smtClean="0"/>
              <a:t>aplikacní</a:t>
            </a:r>
            <a:r>
              <a:rPr lang="cs-CZ" sz="1600" dirty="0" smtClean="0"/>
              <a:t> API, často za účelem </a:t>
            </a:r>
            <a:r>
              <a:rPr lang="cs-CZ" sz="1600" dirty="0" err="1" smtClean="0"/>
              <a:t>exfiltrace</a:t>
            </a:r>
            <a:r>
              <a:rPr lang="cs-CZ" sz="1600" dirty="0" smtClean="0"/>
              <a:t> dat nebo </a:t>
            </a:r>
            <a:r>
              <a:rPr lang="cs-CZ" sz="1600" dirty="0" err="1" smtClean="0"/>
              <a:t>privilege</a:t>
            </a:r>
            <a:r>
              <a:rPr lang="cs-CZ" sz="1600" dirty="0" smtClean="0"/>
              <a:t> </a:t>
            </a:r>
            <a:r>
              <a:rPr lang="cs-CZ" sz="1600" dirty="0" err="1" smtClean="0"/>
              <a:t>escalation</a:t>
            </a:r>
            <a:r>
              <a:rPr lang="cs-CZ" sz="1600" dirty="0" smtClean="0"/>
              <a:t>. </a:t>
            </a:r>
            <a:endParaRPr lang="en-US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lvl="1"/>
            <a:r>
              <a:rPr lang="cs-CZ" sz="1400" dirty="0" smtClean="0"/>
              <a:t>zneužití </a:t>
            </a:r>
            <a:r>
              <a:rPr lang="cs-CZ" sz="1400" dirty="0" smtClean="0"/>
              <a:t>M365 / SharePoint / </a:t>
            </a:r>
            <a:r>
              <a:rPr lang="cs-CZ" sz="1400" dirty="0" err="1" smtClean="0"/>
              <a:t>Purview</a:t>
            </a:r>
            <a:r>
              <a:rPr lang="cs-CZ" sz="1400" dirty="0" smtClean="0"/>
              <a:t> API </a:t>
            </a:r>
          </a:p>
          <a:p>
            <a:pPr lvl="1"/>
            <a:r>
              <a:rPr lang="cs-CZ" sz="1400" dirty="0" smtClean="0"/>
              <a:t>obejití DLP a sensitivity </a:t>
            </a:r>
            <a:r>
              <a:rPr lang="cs-CZ" sz="1400" dirty="0" err="1" smtClean="0"/>
              <a:t>labels</a:t>
            </a:r>
            <a:r>
              <a:rPr lang="cs-CZ" sz="1400" dirty="0" smtClean="0"/>
              <a:t> </a:t>
            </a:r>
          </a:p>
          <a:p>
            <a:pPr lvl="1"/>
            <a:r>
              <a:rPr lang="cs-CZ" sz="1400" dirty="0" smtClean="0"/>
              <a:t>manipulace s </a:t>
            </a:r>
            <a:r>
              <a:rPr lang="cs-CZ" sz="1400" dirty="0" err="1" smtClean="0"/>
              <a:t>tenant</a:t>
            </a:r>
            <a:r>
              <a:rPr lang="cs-CZ" sz="1400" dirty="0" smtClean="0"/>
              <a:t> </a:t>
            </a:r>
            <a:r>
              <a:rPr lang="cs-CZ" sz="1400" dirty="0" err="1" smtClean="0"/>
              <a:t>settings</a:t>
            </a:r>
            <a:r>
              <a:rPr lang="cs-CZ" sz="1400" dirty="0" smtClean="0"/>
              <a:t> nebo </a:t>
            </a:r>
            <a:r>
              <a:rPr lang="cs-CZ" sz="1400" dirty="0" err="1" smtClean="0"/>
              <a:t>IaaS</a:t>
            </a:r>
            <a:r>
              <a:rPr lang="cs-CZ" sz="1400" dirty="0" smtClean="0"/>
              <a:t> </a:t>
            </a:r>
            <a:r>
              <a:rPr lang="cs-CZ" sz="1400" dirty="0" err="1" smtClean="0"/>
              <a:t>provisioning</a:t>
            </a:r>
            <a:r>
              <a:rPr lang="cs-CZ" sz="1400" dirty="0" smtClean="0"/>
              <a:t> </a:t>
            </a:r>
          </a:p>
          <a:p>
            <a:pPr lvl="1"/>
            <a:r>
              <a:rPr lang="cs-CZ" sz="1400" dirty="0" smtClean="0"/>
              <a:t>krádež dat z </a:t>
            </a:r>
            <a:r>
              <a:rPr lang="cs-CZ" sz="1400" dirty="0" err="1" smtClean="0"/>
              <a:t>custom</a:t>
            </a:r>
            <a:r>
              <a:rPr lang="cs-CZ" sz="1400" dirty="0" smtClean="0"/>
              <a:t> </a:t>
            </a:r>
            <a:r>
              <a:rPr lang="cs-CZ" sz="1400" dirty="0" err="1" smtClean="0"/>
              <a:t>storage</a:t>
            </a:r>
            <a:r>
              <a:rPr lang="cs-CZ" sz="1400" dirty="0" smtClean="0"/>
              <a:t> / </a:t>
            </a:r>
            <a:r>
              <a:rPr lang="cs-CZ" sz="1400" dirty="0" err="1" smtClean="0"/>
              <a:t>SaaS</a:t>
            </a:r>
            <a:r>
              <a:rPr lang="cs-CZ" sz="1400" dirty="0" smtClean="0"/>
              <a:t> integrací </a:t>
            </a:r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r>
              <a:rPr lang="cs-CZ" sz="1600" b="1" dirty="0" smtClean="0"/>
              <a:t>Typické </a:t>
            </a:r>
            <a:r>
              <a:rPr lang="cs-CZ" sz="1600" b="1" dirty="0" smtClean="0"/>
              <a:t>útoky:</a:t>
            </a:r>
            <a:r>
              <a:rPr lang="cs-CZ" sz="1600" dirty="0" smtClean="0"/>
              <a:t> </a:t>
            </a:r>
          </a:p>
          <a:p>
            <a:pPr lvl="1"/>
            <a:r>
              <a:rPr lang="cs-CZ" sz="1400" dirty="0" err="1" smtClean="0"/>
              <a:t>Credential</a:t>
            </a:r>
            <a:r>
              <a:rPr lang="cs-CZ" sz="1400" dirty="0" smtClean="0"/>
              <a:t> </a:t>
            </a:r>
            <a:r>
              <a:rPr lang="cs-CZ" sz="1400" dirty="0" err="1" smtClean="0"/>
              <a:t>stuffing</a:t>
            </a:r>
            <a:r>
              <a:rPr lang="cs-CZ" sz="1400" dirty="0" smtClean="0"/>
              <a:t> přes API tokeny </a:t>
            </a:r>
          </a:p>
          <a:p>
            <a:pPr lvl="1"/>
            <a:r>
              <a:rPr lang="cs-CZ" sz="1400" dirty="0" smtClean="0"/>
              <a:t>Abuse </a:t>
            </a:r>
            <a:r>
              <a:rPr lang="cs-CZ" sz="1400" dirty="0" err="1" smtClean="0"/>
              <a:t>of</a:t>
            </a:r>
            <a:r>
              <a:rPr lang="cs-CZ" sz="1400" dirty="0" smtClean="0"/>
              <a:t> </a:t>
            </a:r>
            <a:r>
              <a:rPr lang="cs-CZ" sz="1400" dirty="0" err="1" smtClean="0"/>
              <a:t>OAuth</a:t>
            </a:r>
            <a:r>
              <a:rPr lang="cs-CZ" sz="1400" dirty="0" smtClean="0"/>
              <a:t> / </a:t>
            </a:r>
            <a:r>
              <a:rPr lang="cs-CZ" sz="1400" dirty="0" err="1" smtClean="0"/>
              <a:t>service</a:t>
            </a:r>
            <a:r>
              <a:rPr lang="cs-CZ" sz="1400" dirty="0" smtClean="0"/>
              <a:t> </a:t>
            </a:r>
            <a:r>
              <a:rPr lang="cs-CZ" sz="1400" dirty="0" err="1" smtClean="0"/>
              <a:t>principal</a:t>
            </a:r>
            <a:r>
              <a:rPr lang="cs-CZ" sz="1400" dirty="0" smtClean="0"/>
              <a:t> </a:t>
            </a:r>
            <a:r>
              <a:rPr lang="cs-CZ" sz="1400" dirty="0" err="1" smtClean="0"/>
              <a:t>permissions</a:t>
            </a:r>
            <a:r>
              <a:rPr lang="cs-CZ" sz="1400" dirty="0" smtClean="0"/>
              <a:t> </a:t>
            </a:r>
          </a:p>
          <a:p>
            <a:pPr lvl="1"/>
            <a:r>
              <a:rPr lang="cs-CZ" sz="1400" dirty="0" err="1" smtClean="0"/>
              <a:t>Rate</a:t>
            </a:r>
            <a:r>
              <a:rPr lang="cs-CZ" sz="1400" dirty="0" smtClean="0"/>
              <a:t> </a:t>
            </a:r>
            <a:r>
              <a:rPr lang="cs-CZ" sz="1400" dirty="0" err="1" smtClean="0"/>
              <a:t>limiting</a:t>
            </a:r>
            <a:r>
              <a:rPr lang="cs-CZ" sz="1400" dirty="0" smtClean="0"/>
              <a:t> bypass / </a:t>
            </a:r>
            <a:r>
              <a:rPr lang="cs-CZ" sz="1400" dirty="0" err="1" smtClean="0"/>
              <a:t>automated</a:t>
            </a:r>
            <a:r>
              <a:rPr lang="cs-CZ" sz="1400" dirty="0" smtClean="0"/>
              <a:t> </a:t>
            </a:r>
            <a:r>
              <a:rPr lang="cs-CZ" sz="1400" dirty="0" err="1" smtClean="0"/>
              <a:t>scraping</a:t>
            </a:r>
            <a:r>
              <a:rPr lang="cs-CZ" sz="1400" dirty="0" smtClean="0"/>
              <a:t> </a:t>
            </a:r>
          </a:p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r>
              <a:rPr lang="cs-CZ" sz="1600" b="1" dirty="0" err="1" smtClean="0"/>
              <a:t>Mitigace</a:t>
            </a:r>
            <a:r>
              <a:rPr lang="cs-CZ" sz="1600" b="1" dirty="0" smtClean="0"/>
              <a:t>:</a:t>
            </a:r>
            <a:r>
              <a:rPr lang="cs-CZ" sz="1600" dirty="0" smtClean="0"/>
              <a:t> </a:t>
            </a:r>
          </a:p>
          <a:p>
            <a:pPr lvl="1"/>
            <a:r>
              <a:rPr lang="cs-CZ" sz="1400" dirty="0" smtClean="0"/>
              <a:t>API </a:t>
            </a:r>
            <a:r>
              <a:rPr lang="cs-CZ" sz="1400" dirty="0" err="1" smtClean="0"/>
              <a:t>rate</a:t>
            </a:r>
            <a:r>
              <a:rPr lang="cs-CZ" sz="1400" dirty="0" smtClean="0"/>
              <a:t> </a:t>
            </a:r>
            <a:r>
              <a:rPr lang="cs-CZ" sz="1400" dirty="0" err="1" smtClean="0"/>
              <a:t>limiting</a:t>
            </a:r>
            <a:r>
              <a:rPr lang="cs-CZ" sz="1400" dirty="0" smtClean="0"/>
              <a:t> a monitoring </a:t>
            </a:r>
          </a:p>
          <a:p>
            <a:pPr lvl="1"/>
            <a:r>
              <a:rPr lang="cs-CZ" sz="1400" dirty="0" err="1" smtClean="0"/>
              <a:t>OAuth</a:t>
            </a:r>
            <a:r>
              <a:rPr lang="cs-CZ" sz="1400" dirty="0" smtClean="0"/>
              <a:t> token </a:t>
            </a:r>
            <a:r>
              <a:rPr lang="cs-CZ" sz="1400" dirty="0" err="1" smtClean="0"/>
              <a:t>governance</a:t>
            </a:r>
            <a:r>
              <a:rPr lang="cs-CZ" sz="1400" dirty="0" smtClean="0"/>
              <a:t> </a:t>
            </a:r>
          </a:p>
          <a:p>
            <a:pPr lvl="1"/>
            <a:r>
              <a:rPr lang="cs-CZ" sz="1400" dirty="0" err="1" smtClean="0"/>
              <a:t>Privilege</a:t>
            </a:r>
            <a:r>
              <a:rPr lang="cs-CZ" sz="1400" dirty="0" smtClean="0"/>
              <a:t> </a:t>
            </a:r>
            <a:r>
              <a:rPr lang="cs-CZ" sz="1400" dirty="0" err="1" smtClean="0"/>
              <a:t>segmentation</a:t>
            </a:r>
            <a:r>
              <a:rPr lang="cs-CZ" sz="1400" dirty="0" smtClean="0"/>
              <a:t> (</a:t>
            </a:r>
            <a:r>
              <a:rPr lang="cs-CZ" sz="1400" dirty="0" err="1" smtClean="0"/>
              <a:t>principle</a:t>
            </a:r>
            <a:r>
              <a:rPr lang="cs-CZ" sz="1400" dirty="0" smtClean="0"/>
              <a:t> </a:t>
            </a:r>
            <a:r>
              <a:rPr lang="cs-CZ" sz="1400" dirty="0" err="1" smtClean="0"/>
              <a:t>of</a:t>
            </a:r>
            <a:r>
              <a:rPr lang="cs-CZ" sz="1400" dirty="0" smtClean="0"/>
              <a:t> least </a:t>
            </a:r>
            <a:r>
              <a:rPr lang="cs-CZ" sz="1400" dirty="0" err="1" smtClean="0"/>
              <a:t>privilege</a:t>
            </a:r>
            <a:r>
              <a:rPr lang="cs-CZ" sz="1400" dirty="0" smtClean="0"/>
              <a:t>) </a:t>
            </a:r>
          </a:p>
          <a:p>
            <a:pPr lvl="1"/>
            <a:r>
              <a:rPr lang="cs-CZ" sz="1400" dirty="0" err="1" smtClean="0"/>
              <a:t>Logging</a:t>
            </a:r>
            <a:r>
              <a:rPr lang="cs-CZ" sz="1400" dirty="0" smtClean="0"/>
              <a:t> a </a:t>
            </a:r>
            <a:r>
              <a:rPr lang="cs-CZ" sz="1400" dirty="0" err="1" smtClean="0"/>
              <a:t>alerting</a:t>
            </a:r>
            <a:r>
              <a:rPr lang="cs-CZ" sz="1400" dirty="0" smtClean="0"/>
              <a:t> API </a:t>
            </a:r>
            <a:r>
              <a:rPr lang="cs-CZ" sz="1400" dirty="0" err="1" smtClean="0"/>
              <a:t>access</a:t>
            </a:r>
            <a:r>
              <a:rPr lang="cs-CZ" sz="1400" dirty="0" smtClean="0"/>
              <a:t> v Sentinel / </a:t>
            </a:r>
            <a:r>
              <a:rPr lang="cs-CZ" sz="1400" dirty="0" err="1" smtClean="0"/>
              <a:t>Cloud</a:t>
            </a:r>
            <a:r>
              <a:rPr lang="cs-CZ" sz="1400" dirty="0" smtClean="0"/>
              <a:t> </a:t>
            </a:r>
            <a:r>
              <a:rPr lang="cs-CZ" sz="1400" dirty="0" err="1" smtClean="0"/>
              <a:t>App</a:t>
            </a:r>
            <a:r>
              <a:rPr lang="cs-CZ" sz="1400" dirty="0" smtClean="0"/>
              <a:t> </a:t>
            </a:r>
            <a:r>
              <a:rPr lang="cs-CZ" sz="1400" dirty="0" err="1" smtClean="0"/>
              <a:t>Security</a:t>
            </a:r>
            <a:endParaRPr lang="cs-CZ" sz="1400" dirty="0" smtClean="0"/>
          </a:p>
          <a:p>
            <a:endParaRPr lang="cs-CZ" sz="1600" dirty="0" smtClean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4163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ál 11"/>
          <p:cNvSpPr/>
          <p:nvPr/>
        </p:nvSpPr>
        <p:spPr>
          <a:xfrm>
            <a:off x="539552" y="2169612"/>
            <a:ext cx="8136904" cy="3858703"/>
          </a:xfrm>
          <a:prstGeom prst="ellipse">
            <a:avLst/>
          </a:prstGeom>
          <a:solidFill>
            <a:schemeClr val="accent2">
              <a:alpha val="3000"/>
            </a:schemeClr>
          </a:solidFill>
          <a:ln w="762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Nadpis 3"/>
          <p:cNvSpPr txBox="1">
            <a:spLocks noGrp="1"/>
          </p:cNvSpPr>
          <p:nvPr>
            <p:ph type="title"/>
          </p:nvPr>
        </p:nvSpPr>
        <p:spPr>
          <a:xfrm>
            <a:off x="0" y="614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sz="4000" b="1" dirty="0" err="1" smtClean="0"/>
              <a:t>Content</a:t>
            </a:r>
            <a:endParaRPr lang="cs-CZ" sz="4000" b="1" dirty="0"/>
          </a:p>
        </p:txBody>
      </p:sp>
      <p:sp>
        <p:nvSpPr>
          <p:cNvPr id="5" name="Zaoblený obdélník 4"/>
          <p:cNvSpPr/>
          <p:nvPr/>
        </p:nvSpPr>
        <p:spPr>
          <a:xfrm>
            <a:off x="5436096" y="3200427"/>
            <a:ext cx="2520280" cy="1656184"/>
          </a:xfrm>
          <a:prstGeom prst="round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Public Cloud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External sources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187624" y="3200427"/>
            <a:ext cx="2520280" cy="1656184"/>
          </a:xfrm>
          <a:prstGeom prst="roundRect">
            <a:avLst/>
          </a:prstGeom>
          <a:solidFill>
            <a:srgbClr val="7030A0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Private Cloud</a:t>
            </a:r>
          </a:p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OnPrem</a:t>
            </a:r>
            <a:r>
              <a:rPr lang="en-US" sz="2400" b="1" dirty="0" smtClean="0">
                <a:solidFill>
                  <a:schemeClr val="tx1"/>
                </a:solidFill>
              </a:rPr>
              <a:t> sources</a:t>
            </a:r>
            <a:endParaRPr lang="cs-CZ" sz="2400" b="1" dirty="0">
              <a:solidFill>
                <a:schemeClr val="tx1"/>
              </a:solidFill>
            </a:endParaRPr>
          </a:p>
        </p:txBody>
      </p:sp>
      <p:sp>
        <p:nvSpPr>
          <p:cNvPr id="7" name="Obousměrná vodorovná šipka 6"/>
          <p:cNvSpPr/>
          <p:nvPr/>
        </p:nvSpPr>
        <p:spPr>
          <a:xfrm>
            <a:off x="3563888" y="3501008"/>
            <a:ext cx="2016223" cy="8515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Connection</a:t>
            </a:r>
            <a:endParaRPr lang="cs-CZ" sz="2200" b="1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112" y="764704"/>
            <a:ext cx="1760984" cy="563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1999320" y="1312831"/>
            <a:ext cx="5112568" cy="67710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2000" b="1" dirty="0" err="1" smtClean="0">
                <a:solidFill>
                  <a:schemeClr val="bg1">
                    <a:lumMod val="50000"/>
                  </a:schemeClr>
                </a:solidFill>
              </a:rPr>
              <a:t>Users</a:t>
            </a: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algn="ctr"/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customers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emploees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         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contractors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guests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etc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cs-CZ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Šipka dolů 9"/>
          <p:cNvSpPr/>
          <p:nvPr/>
        </p:nvSpPr>
        <p:spPr>
          <a:xfrm>
            <a:off x="4355976" y="1747717"/>
            <a:ext cx="288032" cy="732630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71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789" y="764704"/>
            <a:ext cx="5133466" cy="3518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36712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/>
              <a:t>Threat landscape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80728"/>
            <a:ext cx="6264696" cy="5544616"/>
          </a:xfrm>
        </p:spPr>
        <p:txBody>
          <a:bodyPr>
            <a:noAutofit/>
          </a:bodyPr>
          <a:lstStyle/>
          <a:p>
            <a:r>
              <a:rPr lang="en-US" dirty="0" smtClean="0"/>
              <a:t>Identity compromise</a:t>
            </a:r>
          </a:p>
          <a:p>
            <a:r>
              <a:rPr lang="en-US" dirty="0" smtClean="0"/>
              <a:t>Cloud misconfiguration</a:t>
            </a:r>
            <a:endParaRPr lang="en-US" dirty="0"/>
          </a:p>
          <a:p>
            <a:r>
              <a:rPr lang="en-US" dirty="0" smtClean="0"/>
              <a:t>API attacks</a:t>
            </a:r>
          </a:p>
          <a:p>
            <a:r>
              <a:rPr lang="en-US" dirty="0" smtClean="0"/>
              <a:t>Insider Threat</a:t>
            </a:r>
          </a:p>
          <a:p>
            <a:r>
              <a:rPr lang="en-US" dirty="0"/>
              <a:t>Supply Chain Attacks</a:t>
            </a:r>
          </a:p>
          <a:p>
            <a:r>
              <a:rPr lang="cs-CZ" dirty="0" smtClean="0"/>
              <a:t>Abuse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Cloud</a:t>
            </a:r>
            <a:r>
              <a:rPr lang="cs-CZ" dirty="0"/>
              <a:t> </a:t>
            </a:r>
            <a:r>
              <a:rPr lang="cs-CZ" dirty="0" err="1"/>
              <a:t>Resources</a:t>
            </a:r>
            <a:endParaRPr lang="en-US" dirty="0"/>
          </a:p>
          <a:p>
            <a:r>
              <a:rPr lang="en-US" dirty="0"/>
              <a:t>DDoS / availability attacks</a:t>
            </a:r>
          </a:p>
          <a:p>
            <a:r>
              <a:rPr lang="cs-CZ" dirty="0" err="1" smtClean="0"/>
              <a:t>Multi-Tenant</a:t>
            </a:r>
            <a:r>
              <a:rPr lang="cs-CZ" dirty="0" smtClean="0"/>
              <a:t> </a:t>
            </a:r>
            <a:r>
              <a:rPr lang="cs-CZ" dirty="0" err="1"/>
              <a:t>Isolation</a:t>
            </a:r>
            <a:r>
              <a:rPr lang="cs-CZ" dirty="0"/>
              <a:t> </a:t>
            </a:r>
            <a:r>
              <a:rPr lang="cs-CZ" dirty="0" err="1"/>
              <a:t>Failure</a:t>
            </a:r>
            <a:endParaRPr lang="en-US" dirty="0"/>
          </a:p>
          <a:p>
            <a:r>
              <a:rPr lang="en-US" dirty="0" smtClean="0"/>
              <a:t>..??..</a:t>
            </a:r>
          </a:p>
          <a:p>
            <a:pPr marL="0" indent="0">
              <a:buNone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277277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>
            <a:noAutofit/>
          </a:bodyPr>
          <a:lstStyle/>
          <a:p>
            <a:pPr algn="l"/>
            <a:r>
              <a:rPr lang="cs-CZ" sz="4000" b="1" dirty="0" err="1" smtClean="0"/>
              <a:t>Usefull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frameworks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for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the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Cloud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Security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Managemenet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r>
              <a:rPr lang="en-US" dirty="0" smtClean="0"/>
              <a:t>ISO 27001</a:t>
            </a:r>
          </a:p>
          <a:p>
            <a:r>
              <a:rPr lang="en-US" dirty="0" smtClean="0"/>
              <a:t>NIS2 </a:t>
            </a:r>
            <a:r>
              <a:rPr lang="cs-CZ" dirty="0" smtClean="0"/>
              <a:t>(EU) </a:t>
            </a:r>
            <a:r>
              <a:rPr lang="en-US" dirty="0" smtClean="0"/>
              <a:t>&gt; </a:t>
            </a:r>
            <a:r>
              <a:rPr lang="en-US" dirty="0" err="1" smtClean="0"/>
              <a:t>NZoKB</a:t>
            </a:r>
            <a:r>
              <a:rPr lang="cs-CZ" dirty="0"/>
              <a:t> </a:t>
            </a:r>
            <a:r>
              <a:rPr lang="cs-CZ" dirty="0" smtClean="0"/>
              <a:t>(CZ)</a:t>
            </a:r>
            <a:r>
              <a:rPr lang="cs-CZ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(AM, RM, IM, VZ,..)</a:t>
            </a:r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dirty="0" smtClean="0"/>
              <a:t>Security Operation Controls 2 (type </a:t>
            </a:r>
            <a:r>
              <a:rPr lang="cs-CZ" dirty="0" smtClean="0"/>
              <a:t>I. – II.</a:t>
            </a:r>
            <a:r>
              <a:rPr lang="en-US" dirty="0" smtClean="0"/>
              <a:t>)</a:t>
            </a:r>
            <a:endParaRPr lang="cs-CZ" dirty="0" smtClean="0"/>
          </a:p>
          <a:p>
            <a:pPr marL="857250" lvl="1" indent="-457200">
              <a:buFont typeface="+mj-lt"/>
              <a:buAutoNum type="arabicPeriod"/>
            </a:pPr>
            <a:r>
              <a:rPr lang="cs-CZ" b="1" dirty="0" err="1" smtClean="0">
                <a:solidFill>
                  <a:srgbClr val="C00000"/>
                </a:solidFill>
              </a:rPr>
              <a:t>Security</a:t>
            </a:r>
            <a:r>
              <a:rPr lang="cs-CZ" b="1" dirty="0" smtClean="0">
                <a:solidFill>
                  <a:srgbClr val="C00000"/>
                </a:solidFill>
              </a:rPr>
              <a:t> (MUST)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Availability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cs-CZ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Processing</a:t>
            </a:r>
            <a:r>
              <a:rPr lang="cs-CZ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integrity (?)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Confidentiality</a:t>
            </a:r>
            <a:endParaRPr lang="cs-CZ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cs-CZ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Privacy</a:t>
            </a:r>
            <a:r>
              <a:rPr lang="en-US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(?)</a:t>
            </a:r>
            <a:endParaRPr lang="cs-CZ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44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7452320" cy="692696"/>
          </a:xfrm>
        </p:spPr>
        <p:txBody>
          <a:bodyPr>
            <a:noAutofit/>
          </a:bodyPr>
          <a:lstStyle/>
          <a:p>
            <a:pPr algn="l"/>
            <a:r>
              <a:rPr lang="cs-CZ" sz="4000" b="1" dirty="0" err="1" smtClean="0"/>
              <a:t>Subsystems</a:t>
            </a:r>
            <a:r>
              <a:rPr lang="cs-CZ" sz="4000" b="1" dirty="0" smtClean="0"/>
              <a:t> – </a:t>
            </a:r>
            <a:r>
              <a:rPr lang="cs-CZ" sz="4000" b="1" dirty="0" err="1" smtClean="0"/>
              <a:t>Layers</a:t>
            </a:r>
            <a:r>
              <a:rPr lang="cs-CZ" sz="4000" b="1" dirty="0" smtClean="0"/>
              <a:t> 1/2</a:t>
            </a:r>
            <a:endParaRPr lang="cs-CZ" sz="4000" b="1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16017"/>
              </p:ext>
            </p:extLst>
          </p:nvPr>
        </p:nvGraphicFramePr>
        <p:xfrm>
          <a:off x="143" y="1079993"/>
          <a:ext cx="9143858" cy="6320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553"/>
                <a:gridCol w="2106215"/>
                <a:gridCol w="2358281"/>
                <a:gridCol w="2843809"/>
              </a:tblGrid>
              <a:tr h="72718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Identity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Network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Compute</a:t>
                      </a:r>
                      <a:endParaRPr lang="cs-CZ" dirty="0"/>
                    </a:p>
                  </a:txBody>
                  <a:tcPr/>
                </a:tc>
              </a:tr>
              <a:tr h="363593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Architecture:</a:t>
                      </a:r>
                      <a:endParaRPr lang="cs-CZ" b="1" dirty="0" smtClean="0"/>
                    </a:p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endParaRPr lang="cs-CZ" b="1" dirty="0" smtClean="0"/>
                    </a:p>
                    <a:p>
                      <a:endParaRPr lang="en-US" b="1" dirty="0" smtClean="0"/>
                    </a:p>
                    <a:p>
                      <a:r>
                        <a:rPr lang="cs-CZ" b="1" dirty="0" err="1" smtClean="0"/>
                        <a:t>Security</a:t>
                      </a:r>
                      <a:r>
                        <a:rPr lang="en-US" b="1" dirty="0" smtClean="0"/>
                        <a:t> </a:t>
                      </a:r>
                      <a:r>
                        <a:rPr lang="cs-CZ" b="1" dirty="0" err="1" smtClean="0"/>
                        <a:t>goals</a:t>
                      </a:r>
                      <a:r>
                        <a:rPr lang="cs-CZ" b="1" dirty="0" smtClean="0"/>
                        <a:t>:</a:t>
                      </a:r>
                      <a:endParaRPr lang="en-US" b="1" dirty="0" smtClean="0"/>
                    </a:p>
                    <a:p>
                      <a:endParaRPr lang="en-US" b="1" dirty="0" smtClean="0"/>
                    </a:p>
                    <a:p>
                      <a:endParaRPr lang="en-US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People</a:t>
                      </a:r>
                      <a:r>
                        <a:rPr lang="cs-CZ" b="1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/HR:</a:t>
                      </a:r>
                    </a:p>
                    <a:p>
                      <a:endParaRPr lang="cs-CZ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Identity provider, SSO, </a:t>
                      </a:r>
                      <a:r>
                        <a:rPr lang="cs-CZ" dirty="0" err="1" smtClean="0"/>
                        <a:t>Federation</a:t>
                      </a:r>
                      <a:r>
                        <a:rPr lang="cs-CZ" dirty="0" smtClean="0"/>
                        <a:t>, MFA, RBAC</a:t>
                      </a:r>
                    </a:p>
                    <a:p>
                      <a:endParaRPr lang="en-US" dirty="0" smtClean="0"/>
                    </a:p>
                    <a:p>
                      <a:endParaRPr lang="cs-CZ" dirty="0" smtClean="0"/>
                    </a:p>
                    <a:p>
                      <a:r>
                        <a:rPr lang="cs-CZ" dirty="0" err="1" smtClean="0"/>
                        <a:t>access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provisioning</a:t>
                      </a:r>
                      <a:endParaRPr lang="cs-CZ" dirty="0" smtClean="0"/>
                    </a:p>
                    <a:p>
                      <a:r>
                        <a:rPr lang="cs-CZ" dirty="0" err="1" smtClean="0"/>
                        <a:t>access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revocation</a:t>
                      </a:r>
                      <a:endParaRPr lang="cs-CZ" dirty="0" smtClean="0"/>
                    </a:p>
                    <a:p>
                      <a:r>
                        <a:rPr lang="cs-CZ" dirty="0" smtClean="0"/>
                        <a:t>least </a:t>
                      </a:r>
                      <a:r>
                        <a:rPr lang="cs-CZ" dirty="0" err="1" smtClean="0"/>
                        <a:t>privilege</a:t>
                      </a:r>
                      <a:endParaRPr lang="cs-CZ" dirty="0" smtClean="0"/>
                    </a:p>
                    <a:p>
                      <a:r>
                        <a:rPr lang="en-US" dirty="0" smtClean="0"/>
                        <a:t>l</a:t>
                      </a:r>
                      <a:r>
                        <a:rPr lang="cs-CZ" dirty="0" err="1" smtClean="0"/>
                        <a:t>ogical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access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controls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IdM-admins</a:t>
                      </a:r>
                      <a:r>
                        <a:rPr lang="cs-CZ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,</a:t>
                      </a:r>
                      <a:r>
                        <a:rPr lang="cs-CZ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API-</a:t>
                      </a:r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specs</a:t>
                      </a:r>
                      <a:r>
                        <a:rPr lang="cs-CZ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, API-</a:t>
                      </a:r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dev</a:t>
                      </a:r>
                      <a:endParaRPr lang="cs-CZ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VirtNets</a:t>
                      </a:r>
                      <a:r>
                        <a:rPr lang="cs-CZ" dirty="0" smtClean="0"/>
                        <a:t>, firewall, </a:t>
                      </a:r>
                      <a:r>
                        <a:rPr lang="cs-CZ" dirty="0" err="1" smtClean="0"/>
                        <a:t>segmentationm</a:t>
                      </a:r>
                      <a:r>
                        <a:rPr lang="cs-CZ" dirty="0" smtClean="0"/>
                        <a:t>, DMZ, </a:t>
                      </a:r>
                      <a:r>
                        <a:rPr lang="cs-CZ" dirty="0" err="1" smtClean="0"/>
                        <a:t>private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endpoints</a:t>
                      </a:r>
                      <a:endParaRPr lang="cs-CZ" dirty="0" smtClean="0"/>
                    </a:p>
                    <a:p>
                      <a:endParaRPr lang="en-US" dirty="0" smtClean="0"/>
                    </a:p>
                    <a:p>
                      <a:endParaRPr lang="cs-C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Network </a:t>
                      </a:r>
                      <a:r>
                        <a:rPr lang="cs-CZ" dirty="0" err="1" smtClean="0"/>
                        <a:t>security</a:t>
                      </a:r>
                      <a:endParaRPr lang="cs-CZ" dirty="0" smtClean="0"/>
                    </a:p>
                    <a:p>
                      <a:r>
                        <a:rPr lang="cs-CZ" dirty="0" smtClean="0"/>
                        <a:t>network </a:t>
                      </a:r>
                      <a:r>
                        <a:rPr lang="cs-CZ" dirty="0" err="1" smtClean="0"/>
                        <a:t>isolation</a:t>
                      </a:r>
                      <a:endParaRPr lang="cs-CZ" dirty="0" smtClean="0"/>
                    </a:p>
                    <a:p>
                      <a:r>
                        <a:rPr lang="cs-CZ" dirty="0" smtClean="0"/>
                        <a:t>firewall </a:t>
                      </a:r>
                      <a:r>
                        <a:rPr lang="cs-CZ" dirty="0" err="1" smtClean="0"/>
                        <a:t>rules</a:t>
                      </a:r>
                      <a:endParaRPr lang="cs-CZ" dirty="0" smtClean="0"/>
                    </a:p>
                    <a:p>
                      <a:r>
                        <a:rPr lang="cs-CZ" dirty="0" err="1" smtClean="0"/>
                        <a:t>intrusion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detection</a:t>
                      </a:r>
                      <a:endParaRPr lang="cs-CZ" dirty="0" smtClean="0"/>
                    </a:p>
                    <a:p>
                      <a:endParaRPr lang="en-US" i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en-US" i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cs-CZ" i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Vendor-specs</a:t>
                      </a:r>
                      <a:r>
                        <a:rPr lang="cs-CZ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(</a:t>
                      </a:r>
                      <a:r>
                        <a:rPr lang="cs-CZ" i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fw</a:t>
                      </a:r>
                      <a:r>
                        <a:rPr lang="cs-CZ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, </a:t>
                      </a:r>
                      <a:r>
                        <a:rPr lang="cs-CZ" i="1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netboxes</a:t>
                      </a:r>
                      <a:r>
                        <a:rPr lang="cs-CZ" i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cs-CZ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VM, VDI, </a:t>
                      </a:r>
                      <a:r>
                        <a:rPr lang="cs-CZ" dirty="0" err="1" smtClean="0"/>
                        <a:t>Containers</a:t>
                      </a:r>
                      <a:r>
                        <a:rPr lang="cs-CZ" dirty="0" smtClean="0"/>
                        <a:t/>
                      </a:r>
                      <a:br>
                        <a:rPr lang="cs-CZ" dirty="0" smtClean="0"/>
                      </a:br>
                      <a:endParaRPr lang="cs-CZ" dirty="0" smtClean="0"/>
                    </a:p>
                    <a:p>
                      <a:endParaRPr lang="en-US" dirty="0" smtClean="0"/>
                    </a:p>
                    <a:p>
                      <a:endParaRPr lang="cs-CZ" dirty="0" smtClean="0"/>
                    </a:p>
                    <a:p>
                      <a:endParaRPr lang="en-US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cs-CZ" dirty="0" err="1" smtClean="0"/>
                        <a:t>System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operations</a:t>
                      </a:r>
                      <a:endParaRPr lang="cs-CZ" dirty="0" smtClean="0"/>
                    </a:p>
                    <a:p>
                      <a:r>
                        <a:rPr lang="cs-CZ" dirty="0" err="1" smtClean="0"/>
                        <a:t>patch</a:t>
                      </a:r>
                      <a:r>
                        <a:rPr lang="cs-CZ" dirty="0" smtClean="0"/>
                        <a:t> management, vulnerability </a:t>
                      </a:r>
                      <a:r>
                        <a:rPr lang="cs-CZ" dirty="0" err="1" smtClean="0"/>
                        <a:t>scanning</a:t>
                      </a:r>
                      <a:r>
                        <a:rPr lang="cs-CZ" dirty="0" smtClean="0"/>
                        <a:t>, host </a:t>
                      </a:r>
                      <a:r>
                        <a:rPr lang="cs-CZ" dirty="0" err="1" smtClean="0"/>
                        <a:t>security</a:t>
                      </a:r>
                      <a:endParaRPr lang="cs-CZ" dirty="0" smtClean="0"/>
                    </a:p>
                    <a:p>
                      <a:endParaRPr lang="en-US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en-US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Vendor-specs</a:t>
                      </a:r>
                      <a:r>
                        <a:rPr lang="cs-CZ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,</a:t>
                      </a:r>
                    </a:p>
                    <a:p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DevOps</a:t>
                      </a:r>
                      <a:r>
                        <a:rPr lang="cs-CZ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(</a:t>
                      </a:r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automation</a:t>
                      </a:r>
                      <a:r>
                        <a:rPr lang="cs-CZ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, </a:t>
                      </a:r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containers</a:t>
                      </a:r>
                      <a:r>
                        <a:rPr lang="cs-CZ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</a:txBody>
                  <a:tcPr/>
                </a:tc>
              </a:tr>
              <a:tr h="1245549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SW </a:t>
                      </a:r>
                      <a:r>
                        <a:rPr lang="cs-CZ" b="1" dirty="0" err="1" smtClean="0"/>
                        <a:t>tools</a:t>
                      </a:r>
                      <a:r>
                        <a:rPr lang="cs-CZ" b="1" dirty="0" smtClean="0"/>
                        <a:t>:</a:t>
                      </a:r>
                    </a:p>
                    <a:p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Microsoft </a:t>
                      </a:r>
                      <a:r>
                        <a:rPr lang="cs-CZ" dirty="0" err="1" smtClean="0"/>
                        <a:t>Entra</a:t>
                      </a:r>
                      <a:r>
                        <a:rPr lang="cs-CZ" dirty="0" smtClean="0"/>
                        <a:t> ID</a:t>
                      </a:r>
                    </a:p>
                    <a:p>
                      <a:r>
                        <a:rPr lang="cs-CZ" dirty="0" err="1" smtClean="0"/>
                        <a:t>Okta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Apache_Syncope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Azure Firewall</a:t>
                      </a:r>
                    </a:p>
                    <a:p>
                      <a:r>
                        <a:rPr lang="cs-CZ" dirty="0" smtClean="0"/>
                        <a:t>Palo </a:t>
                      </a:r>
                      <a:r>
                        <a:rPr lang="cs-CZ" dirty="0" err="1" smtClean="0"/>
                        <a:t>Alto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Networks</a:t>
                      </a:r>
                      <a:r>
                        <a:rPr lang="en-US" dirty="0" smtClean="0"/>
                        <a:t>,</a:t>
                      </a:r>
                      <a:endParaRPr lang="cs-CZ" dirty="0" smtClean="0"/>
                    </a:p>
                    <a:p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AI </a:t>
                      </a:r>
                      <a:r>
                        <a:rPr lang="cs-CZ" b="1" dirty="0" err="1" smtClean="0">
                          <a:solidFill>
                            <a:srgbClr val="7030A0"/>
                          </a:solidFill>
                        </a:rPr>
                        <a:t>CFGs</a:t>
                      </a:r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cs-CZ" b="1" dirty="0" err="1" smtClean="0">
                          <a:solidFill>
                            <a:srgbClr val="7030A0"/>
                          </a:solidFill>
                        </a:rPr>
                        <a:t>check</a:t>
                      </a:r>
                      <a:endParaRPr lang="cs-CZ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VM</a:t>
                      </a:r>
                      <a:r>
                        <a:rPr lang="en-US" dirty="0" smtClean="0"/>
                        <a:t>w</a:t>
                      </a:r>
                      <a:r>
                        <a:rPr lang="cs-CZ" dirty="0" smtClean="0"/>
                        <a:t>are,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OpenStack</a:t>
                      </a:r>
                      <a:endParaRPr lang="cs-CZ" dirty="0" smtClean="0"/>
                    </a:p>
                    <a:p>
                      <a:r>
                        <a:rPr lang="cs-CZ" dirty="0" err="1" smtClean="0"/>
                        <a:t>Kubernetes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Docker</a:t>
                      </a:r>
                      <a:r>
                        <a:rPr lang="cs-CZ" dirty="0" smtClean="0"/>
                        <a:t>, </a:t>
                      </a:r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AI </a:t>
                      </a:r>
                      <a:r>
                        <a:rPr lang="cs-CZ" b="1" dirty="0" err="1" smtClean="0">
                          <a:solidFill>
                            <a:srgbClr val="7030A0"/>
                          </a:solidFill>
                        </a:rPr>
                        <a:t>CFGs</a:t>
                      </a:r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cs-CZ" b="1" dirty="0" err="1" smtClean="0">
                          <a:solidFill>
                            <a:srgbClr val="7030A0"/>
                          </a:solidFill>
                        </a:rPr>
                        <a:t>check</a:t>
                      </a:r>
                      <a:r>
                        <a:rPr lang="cs-CZ" dirty="0" smtClean="0"/>
                        <a:t>.</a:t>
                      </a:r>
                    </a:p>
                  </a:txBody>
                  <a:tcPr/>
                </a:tc>
              </a:tr>
              <a:tr h="41611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36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697144" cy="692696"/>
          </a:xfrm>
        </p:spPr>
        <p:txBody>
          <a:bodyPr>
            <a:noAutofit/>
          </a:bodyPr>
          <a:lstStyle/>
          <a:p>
            <a:pPr algn="l"/>
            <a:r>
              <a:rPr lang="cs-CZ" sz="4000" b="1" dirty="0" err="1" smtClean="0"/>
              <a:t>Subsystems</a:t>
            </a:r>
            <a:r>
              <a:rPr lang="cs-CZ" sz="4000" b="1" dirty="0" smtClean="0"/>
              <a:t> </a:t>
            </a:r>
            <a:r>
              <a:rPr lang="cs-CZ" sz="4000" b="1" dirty="0"/>
              <a:t>– </a:t>
            </a:r>
            <a:r>
              <a:rPr lang="cs-CZ" sz="4000" b="1" dirty="0" err="1"/>
              <a:t>Layers</a:t>
            </a:r>
            <a:r>
              <a:rPr lang="cs-CZ" sz="4000" b="1" dirty="0"/>
              <a:t> </a:t>
            </a:r>
            <a:r>
              <a:rPr lang="cs-CZ" sz="4000" b="1" dirty="0" smtClean="0"/>
              <a:t>2/2</a:t>
            </a:r>
            <a:endParaRPr lang="cs-CZ" sz="4000" b="1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798026"/>
              </p:ext>
            </p:extLst>
          </p:nvPr>
        </p:nvGraphicFramePr>
        <p:xfrm>
          <a:off x="0" y="1079999"/>
          <a:ext cx="9108503" cy="5904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5696"/>
                <a:gridCol w="2245635"/>
                <a:gridCol w="2736304"/>
                <a:gridCol w="2290868"/>
              </a:tblGrid>
              <a:tr h="73380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Monitoring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err="1" smtClean="0"/>
                        <a:t>Compliance</a:t>
                      </a:r>
                      <a:r>
                        <a:rPr lang="cs-CZ" b="1" dirty="0" smtClean="0"/>
                        <a:t> / </a:t>
                      </a:r>
                      <a:r>
                        <a:rPr lang="cs-CZ" b="1" dirty="0" err="1" smtClean="0"/>
                        <a:t>Governance</a:t>
                      </a:r>
                      <a:endParaRPr lang="cs-CZ" b="1" dirty="0" smtClean="0"/>
                    </a:p>
                  </a:txBody>
                  <a:tcPr/>
                </a:tc>
              </a:tr>
              <a:tr h="147837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Architecture: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Encryption</a:t>
                      </a:r>
                      <a:r>
                        <a:rPr lang="cs-CZ" dirty="0" smtClean="0"/>
                        <a:t/>
                      </a:r>
                      <a:br>
                        <a:rPr lang="cs-CZ" dirty="0" smtClean="0"/>
                      </a:br>
                      <a:r>
                        <a:rPr lang="cs-CZ" dirty="0" err="1" smtClean="0"/>
                        <a:t>Key</a:t>
                      </a:r>
                      <a:r>
                        <a:rPr lang="cs-CZ" dirty="0" smtClean="0"/>
                        <a:t> management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Data </a:t>
                      </a:r>
                      <a:r>
                        <a:rPr lang="cs-CZ" dirty="0" err="1" smtClean="0"/>
                        <a:t>classification</a:t>
                      </a:r>
                      <a:r>
                        <a:rPr lang="cs-CZ" dirty="0" smtClean="0"/>
                        <a:t>,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DLP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log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SIEM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alerting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incident</a:t>
                      </a:r>
                      <a:r>
                        <a:rPr lang="cs-CZ" baseline="0" dirty="0" smtClean="0"/>
                        <a:t> </a:t>
                      </a:r>
                      <a:r>
                        <a:rPr lang="en-US" dirty="0" smtClean="0"/>
                        <a:t>response</a:t>
                      </a:r>
                    </a:p>
                    <a:p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Policy</a:t>
                      </a:r>
                      <a:r>
                        <a:rPr lang="cs-CZ" dirty="0" smtClean="0"/>
                        <a:t> management</a:t>
                      </a:r>
                    </a:p>
                    <a:p>
                      <a:r>
                        <a:rPr lang="cs-CZ" dirty="0" smtClean="0"/>
                        <a:t>Audit evidence</a:t>
                      </a:r>
                    </a:p>
                  </a:txBody>
                  <a:tcPr/>
                </a:tc>
              </a:tr>
              <a:tr h="3692480">
                <a:tc>
                  <a:txBody>
                    <a:bodyPr/>
                    <a:lstStyle/>
                    <a:p>
                      <a:r>
                        <a:rPr lang="cs-CZ" b="1" dirty="0" err="1" smtClean="0"/>
                        <a:t>Security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/>
                        <a:t>goals</a:t>
                      </a:r>
                      <a:r>
                        <a:rPr lang="cs-CZ" b="1" dirty="0" smtClean="0"/>
                        <a:t>:</a:t>
                      </a:r>
                    </a:p>
                    <a:p>
                      <a:endParaRPr lang="cs-CZ" b="1" dirty="0" smtClean="0"/>
                    </a:p>
                    <a:p>
                      <a:endParaRPr lang="cs-CZ" b="1" dirty="0" smtClean="0"/>
                    </a:p>
                    <a:p>
                      <a:endParaRPr lang="en-US" b="1" dirty="0" smtClean="0"/>
                    </a:p>
                    <a:p>
                      <a:endParaRPr lang="cs-CZ" b="1" dirty="0" smtClean="0"/>
                    </a:p>
                    <a:p>
                      <a:endParaRPr lang="cs-CZ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cs-CZ" b="1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People</a:t>
                      </a:r>
                      <a:r>
                        <a:rPr lang="cs-CZ" b="1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/HR</a:t>
                      </a:r>
                      <a:r>
                        <a:rPr lang="cs-CZ" b="1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:</a:t>
                      </a:r>
                    </a:p>
                    <a:p>
                      <a:endParaRPr lang="en-US" b="1" dirty="0" smtClean="0"/>
                    </a:p>
                    <a:p>
                      <a:r>
                        <a:rPr lang="cs-CZ" b="1" dirty="0" smtClean="0"/>
                        <a:t>SW </a:t>
                      </a:r>
                      <a:r>
                        <a:rPr lang="cs-CZ" b="1" dirty="0" err="1" smtClean="0"/>
                        <a:t>tools</a:t>
                      </a:r>
                      <a:r>
                        <a:rPr lang="cs-CZ" b="1" dirty="0" smtClean="0"/>
                        <a:t>: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Encryption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at</a:t>
                      </a:r>
                      <a:r>
                        <a:rPr lang="cs-CZ" dirty="0" smtClean="0"/>
                        <a:t> rest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and in transit</a:t>
                      </a:r>
                    </a:p>
                    <a:p>
                      <a:r>
                        <a:rPr lang="cs-CZ" dirty="0" smtClean="0"/>
                        <a:t>Data </a:t>
                      </a:r>
                      <a:r>
                        <a:rPr lang="cs-CZ" dirty="0" err="1" smtClean="0"/>
                        <a:t>access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logging</a:t>
                      </a:r>
                      <a:endParaRPr lang="cs-CZ" dirty="0" smtClean="0"/>
                    </a:p>
                    <a:p>
                      <a:r>
                        <a:rPr lang="cs-CZ" dirty="0" smtClean="0"/>
                        <a:t>Data </a:t>
                      </a:r>
                      <a:r>
                        <a:rPr lang="cs-CZ" dirty="0" err="1" smtClean="0"/>
                        <a:t>protection</a:t>
                      </a:r>
                      <a:endParaRPr lang="cs-CZ" dirty="0" smtClean="0"/>
                    </a:p>
                    <a:p>
                      <a:endParaRPr lang="en-US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cs-CZ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Vendor-spec-backup</a:t>
                      </a:r>
                      <a:endParaRPr lang="cs-CZ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cs-CZ" dirty="0" smtClean="0"/>
                    </a:p>
                    <a:p>
                      <a:r>
                        <a:rPr lang="cs-CZ" dirty="0" err="1" smtClean="0"/>
                        <a:t>e.g</a:t>
                      </a:r>
                      <a:r>
                        <a:rPr lang="cs-CZ" dirty="0" smtClean="0"/>
                        <a:t>.</a:t>
                      </a:r>
                    </a:p>
                    <a:p>
                      <a:r>
                        <a:rPr lang="cs-CZ" dirty="0" smtClean="0"/>
                        <a:t>Azure </a:t>
                      </a:r>
                      <a:r>
                        <a:rPr lang="cs-CZ" dirty="0" err="1" smtClean="0"/>
                        <a:t>Key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Vault</a:t>
                      </a:r>
                      <a:endParaRPr lang="cs-CZ" dirty="0" smtClean="0"/>
                    </a:p>
                    <a:p>
                      <a:r>
                        <a:rPr lang="cs-CZ" dirty="0" smtClean="0"/>
                        <a:t>Symantec DLP</a:t>
                      </a:r>
                      <a:r>
                        <a:rPr lang="en-US" dirty="0" smtClean="0"/>
                        <a:t>, MS </a:t>
                      </a:r>
                      <a:r>
                        <a:rPr lang="en-US" dirty="0" err="1" smtClean="0"/>
                        <a:t>PureView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r>
                        <a:rPr lang="en-US" dirty="0" err="1" smtClean="0"/>
                        <a:t>ecurity</a:t>
                      </a:r>
                      <a:r>
                        <a:rPr lang="en-US" dirty="0" smtClean="0"/>
                        <a:t> logging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Anomaly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detection</a:t>
                      </a:r>
                      <a:r>
                        <a:rPr lang="cs-CZ" dirty="0" smtClean="0"/>
                        <a:t>, I</a:t>
                      </a:r>
                      <a:r>
                        <a:rPr lang="en-US" dirty="0" err="1" smtClean="0"/>
                        <a:t>ncident</a:t>
                      </a:r>
                      <a:r>
                        <a:rPr lang="en-US" dirty="0" smtClean="0"/>
                        <a:t> response</a:t>
                      </a:r>
                    </a:p>
                    <a:p>
                      <a:endParaRPr lang="cs-CZ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en-US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cs-CZ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Vendor-spec-mgmt</a:t>
                      </a:r>
                      <a:r>
                        <a:rPr lang="cs-CZ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. -</a:t>
                      </a:r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siem</a:t>
                      </a:r>
                      <a:endParaRPr lang="cs-CZ" i="1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cs-CZ" dirty="0" smtClean="0"/>
                    </a:p>
                    <a:p>
                      <a:r>
                        <a:rPr lang="cs-CZ" dirty="0" err="1" smtClean="0"/>
                        <a:t>e.g</a:t>
                      </a:r>
                      <a:r>
                        <a:rPr lang="cs-CZ" dirty="0" smtClean="0"/>
                        <a:t>.</a:t>
                      </a:r>
                      <a:r>
                        <a:rPr lang="en-US" dirty="0" smtClean="0"/>
                        <a:t>:</a:t>
                      </a:r>
                      <a:endParaRPr lang="cs-CZ" dirty="0" smtClean="0"/>
                    </a:p>
                    <a:p>
                      <a:r>
                        <a:rPr lang="en-US" dirty="0" smtClean="0"/>
                        <a:t>Microsoft Sentinel</a:t>
                      </a:r>
                    </a:p>
                    <a:p>
                      <a:r>
                        <a:rPr lang="en-US" dirty="0" err="1" smtClean="0"/>
                        <a:t>Splunk</a:t>
                      </a:r>
                      <a:r>
                        <a:rPr lang="cs-CZ" dirty="0" smtClean="0"/>
                        <a:t>, AWS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CloudWatch</a:t>
                      </a:r>
                      <a:endParaRPr lang="cs-CZ" baseline="0" dirty="0" smtClean="0"/>
                    </a:p>
                    <a:p>
                      <a:r>
                        <a:rPr lang="cs-CZ" baseline="0" dirty="0" err="1" smtClean="0"/>
                        <a:t>Syslog</a:t>
                      </a:r>
                      <a:r>
                        <a:rPr lang="cs-CZ" baseline="0" dirty="0" smtClean="0"/>
                        <a:t> :)</a:t>
                      </a:r>
                      <a:r>
                        <a:rPr lang="cs-CZ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AI </a:t>
                      </a:r>
                      <a:r>
                        <a:rPr lang="cs-CZ" b="1" dirty="0" err="1" smtClean="0">
                          <a:solidFill>
                            <a:srgbClr val="7030A0"/>
                          </a:solidFill>
                        </a:rPr>
                        <a:t>DBs</a:t>
                      </a:r>
                      <a:r>
                        <a:rPr lang="cs-CZ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cs-CZ" b="1" dirty="0" err="1" smtClean="0">
                          <a:solidFill>
                            <a:srgbClr val="7030A0"/>
                          </a:solidFill>
                        </a:rPr>
                        <a:t>check</a:t>
                      </a: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Change</a:t>
                      </a:r>
                      <a:r>
                        <a:rPr lang="cs-CZ" dirty="0" smtClean="0"/>
                        <a:t> management</a:t>
                      </a:r>
                      <a:br>
                        <a:rPr lang="cs-CZ" dirty="0" smtClean="0"/>
                      </a:br>
                      <a:r>
                        <a:rPr lang="cs-CZ" dirty="0" smtClean="0"/>
                        <a:t>User </a:t>
                      </a:r>
                      <a:r>
                        <a:rPr lang="cs-CZ" dirty="0" err="1" smtClean="0"/>
                        <a:t>awareness</a:t>
                      </a:r>
                      <a:r>
                        <a:rPr lang="cs-CZ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Risk </a:t>
                      </a:r>
                      <a:r>
                        <a:rPr lang="cs-CZ" dirty="0" err="1" smtClean="0"/>
                        <a:t>mitigation</a:t>
                      </a:r>
                      <a:endParaRPr lang="cs-C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 smtClean="0"/>
                    </a:p>
                    <a:p>
                      <a:r>
                        <a:rPr lang="cs-CZ" i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Security-manager</a:t>
                      </a:r>
                      <a:r>
                        <a:rPr lang="cs-CZ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.</a:t>
                      </a:r>
                    </a:p>
                    <a:p>
                      <a:endParaRPr lang="cs-CZ" i="1" dirty="0" smtClean="0"/>
                    </a:p>
                    <a:p>
                      <a:r>
                        <a:rPr lang="cs-CZ" i="1" dirty="0" err="1" smtClean="0"/>
                        <a:t>e.g</a:t>
                      </a:r>
                      <a:r>
                        <a:rPr lang="cs-CZ" i="1" dirty="0" smtClean="0"/>
                        <a:t>.</a:t>
                      </a:r>
                    </a:p>
                    <a:p>
                      <a:r>
                        <a:rPr lang="cs-CZ" dirty="0" smtClean="0"/>
                        <a:t>Azure/</a:t>
                      </a:r>
                      <a:r>
                        <a:rPr lang="cs-CZ" dirty="0" err="1" smtClean="0"/>
                        <a:t>EntraId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Policy</a:t>
                      </a:r>
                      <a:endParaRPr lang="cs-CZ" dirty="0" smtClean="0"/>
                    </a:p>
                    <a:p>
                      <a:r>
                        <a:rPr lang="cs-CZ" dirty="0" smtClean="0"/>
                        <a:t>3rd </a:t>
                      </a:r>
                      <a:r>
                        <a:rPr lang="cs-CZ" dirty="0" err="1" smtClean="0"/>
                        <a:t>pty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tools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for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InfoSecurity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79217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00808"/>
            <a:ext cx="7881090" cy="5273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128" y="345205"/>
            <a:ext cx="1760984" cy="563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2143336" y="893332"/>
            <a:ext cx="5112568" cy="67710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cs-CZ" sz="2000" b="1" dirty="0" err="1" smtClean="0">
                <a:solidFill>
                  <a:schemeClr val="bg1">
                    <a:lumMod val="50000"/>
                  </a:schemeClr>
                </a:solidFill>
              </a:rPr>
              <a:t>Users</a:t>
            </a: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algn="ctr"/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customers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emploees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         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contractors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guests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 smtClean="0">
                <a:solidFill>
                  <a:schemeClr val="bg1">
                    <a:lumMod val="50000"/>
                  </a:schemeClr>
                </a:solidFill>
              </a:rPr>
              <a:t>etc</a:t>
            </a:r>
            <a:r>
              <a:rPr lang="cs-CZ" b="1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cs-CZ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Šipka dolů 3"/>
          <p:cNvSpPr/>
          <p:nvPr/>
        </p:nvSpPr>
        <p:spPr>
          <a:xfrm>
            <a:off x="4572000" y="1328218"/>
            <a:ext cx="216024" cy="44459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0"/>
            <a:ext cx="3707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Cloud Design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22329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681492"/>
            <a:ext cx="5380191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980728"/>
          </a:xfrm>
        </p:spPr>
        <p:txBody>
          <a:bodyPr>
            <a:noAutofit/>
          </a:bodyPr>
          <a:lstStyle/>
          <a:p>
            <a:pPr algn="l"/>
            <a:r>
              <a:rPr lang="cs-CZ" sz="4000" b="1" dirty="0" err="1" smtClean="0">
                <a:solidFill>
                  <a:schemeClr val="bg1"/>
                </a:solidFill>
              </a:rPr>
              <a:t>Questions</a:t>
            </a:r>
            <a:r>
              <a:rPr lang="cs-CZ" sz="4000" b="1" dirty="0" smtClean="0">
                <a:solidFill>
                  <a:schemeClr val="bg1"/>
                </a:solidFill>
              </a:rPr>
              <a:t>?</a:t>
            </a:r>
            <a:endParaRPr lang="cs-CZ" sz="4000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31920"/>
            <a:ext cx="8229600" cy="3917033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Identity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Network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cs-CZ" dirty="0" err="1" smtClean="0">
                <a:solidFill>
                  <a:schemeClr val="bg1"/>
                </a:solidFill>
              </a:rPr>
              <a:t>Compute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Data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Monitoring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cs-CZ" dirty="0" err="1" smtClean="0">
                <a:solidFill>
                  <a:schemeClr val="bg1"/>
                </a:solidFill>
              </a:rPr>
              <a:t>Compliance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99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948264" cy="119675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Microsoft Azure hybrid Cloud</a:t>
            </a:r>
            <a:br>
              <a:rPr lang="en-US" b="1" dirty="0" smtClean="0"/>
            </a:br>
            <a:r>
              <a:rPr lang="en-US" b="1" dirty="0" smtClean="0"/>
              <a:t>User schema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dirty="0" err="1" smtClean="0"/>
              <a:t>Users</a:t>
            </a:r>
            <a:r>
              <a:rPr lang="cs-CZ" sz="2000" b="1" dirty="0"/>
              <a:t> </a:t>
            </a:r>
            <a:r>
              <a:rPr lang="en-US" sz="2000" b="1" dirty="0" smtClean="0"/>
              <a:t>&gt; </a:t>
            </a:r>
            <a:r>
              <a:rPr lang="cs-CZ" sz="2000" b="1" dirty="0" err="1" smtClean="0"/>
              <a:t>Entra</a:t>
            </a:r>
            <a:r>
              <a:rPr lang="cs-CZ" sz="2000" b="1" dirty="0" smtClean="0"/>
              <a:t> ID</a:t>
            </a:r>
            <a:r>
              <a:rPr lang="en-US" sz="2000" b="1" dirty="0" smtClean="0"/>
              <a:t> </a:t>
            </a:r>
            <a:r>
              <a:rPr lang="en-US" sz="2000" b="1" dirty="0" smtClean="0"/>
              <a:t>&gt;</a:t>
            </a:r>
            <a:endParaRPr lang="cs-CZ" sz="2000" b="1" dirty="0" smtClean="0"/>
          </a:p>
          <a:p>
            <a:pPr marL="0" indent="0">
              <a:buNone/>
            </a:pPr>
            <a:r>
              <a:rPr lang="en-US" sz="2000" b="1" dirty="0" smtClean="0"/>
              <a:t> &gt; </a:t>
            </a:r>
            <a:r>
              <a:rPr lang="cs-CZ" sz="2000" b="1" dirty="0" err="1" smtClean="0"/>
              <a:t>Conditional</a:t>
            </a:r>
            <a:r>
              <a:rPr lang="cs-CZ" sz="2000" b="1" dirty="0" smtClean="0"/>
              <a:t> </a:t>
            </a:r>
            <a:r>
              <a:rPr lang="cs-CZ" sz="2000" b="1" dirty="0" smtClean="0"/>
              <a:t>Access</a:t>
            </a:r>
            <a:r>
              <a:rPr lang="en-US" sz="2000" b="1" dirty="0" smtClean="0"/>
              <a:t> &gt; </a:t>
            </a:r>
            <a:r>
              <a:rPr lang="cs-CZ" sz="2000" b="1" dirty="0" smtClean="0"/>
              <a:t>Microsoft </a:t>
            </a:r>
            <a:r>
              <a:rPr lang="cs-CZ" sz="2000" b="1" dirty="0" smtClean="0"/>
              <a:t>365</a:t>
            </a:r>
            <a:r>
              <a:rPr lang="en-US" sz="2000" b="1" dirty="0" smtClean="0"/>
              <a:t>  </a:t>
            </a:r>
            <a:r>
              <a:rPr lang="en-US" sz="2000" dirty="0" smtClean="0"/>
              <a:t>(</a:t>
            </a:r>
            <a:r>
              <a:rPr lang="cs-CZ" sz="2000" dirty="0" smtClean="0"/>
              <a:t> SharePoint</a:t>
            </a:r>
            <a:r>
              <a:rPr lang="en-US" sz="2000" dirty="0" smtClean="0"/>
              <a:t>,</a:t>
            </a:r>
            <a:r>
              <a:rPr lang="en-US" sz="2000" dirty="0" smtClean="0"/>
              <a:t> </a:t>
            </a:r>
            <a:r>
              <a:rPr lang="cs-CZ" sz="2000" dirty="0" err="1" smtClean="0"/>
              <a:t>Teams</a:t>
            </a:r>
            <a:r>
              <a:rPr lang="en-US" sz="2000" dirty="0" smtClean="0"/>
              <a:t>, </a:t>
            </a:r>
            <a:r>
              <a:rPr lang="cs-CZ" sz="2000" dirty="0" err="1" smtClean="0"/>
              <a:t>OneDrive</a:t>
            </a:r>
            <a:r>
              <a:rPr lang="en-US" sz="2000" dirty="0" smtClean="0"/>
              <a:t>,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       </a:t>
            </a:r>
            <a:r>
              <a:rPr lang="en-US" sz="2000" dirty="0" smtClean="0"/>
              <a:t>                        </a:t>
            </a:r>
            <a:r>
              <a:rPr lang="cs-CZ" sz="2000" dirty="0" smtClean="0"/>
              <a:t>Exchange </a:t>
            </a:r>
            <a:r>
              <a:rPr lang="en-US" sz="2000" dirty="0" smtClean="0"/>
              <a:t>)</a:t>
            </a:r>
          </a:p>
          <a:p>
            <a:pPr marL="0" indent="0">
              <a:buNone/>
            </a:pPr>
            <a:r>
              <a:rPr lang="en-US" sz="2000" b="1" dirty="0" smtClean="0"/>
              <a:t>                                        &gt; </a:t>
            </a:r>
            <a:r>
              <a:rPr lang="cs-CZ" sz="2000" b="1" dirty="0" smtClean="0"/>
              <a:t>Microsoft </a:t>
            </a:r>
            <a:r>
              <a:rPr lang="cs-CZ" sz="2000" b="1" dirty="0" err="1" smtClean="0"/>
              <a:t>Purview</a:t>
            </a:r>
            <a:endParaRPr lang="cs-CZ" sz="2000" b="1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( </a:t>
            </a:r>
            <a:r>
              <a:rPr lang="cs-CZ" sz="2000" dirty="0" smtClean="0"/>
              <a:t>Sensitivity </a:t>
            </a:r>
            <a:r>
              <a:rPr lang="cs-CZ" sz="2000" dirty="0" err="1" smtClean="0"/>
              <a:t>Labels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 </a:t>
            </a:r>
            <a:r>
              <a:rPr lang="en-US" sz="2000" dirty="0" smtClean="0"/>
              <a:t>       </a:t>
            </a:r>
            <a:r>
              <a:rPr lang="en-US" sz="2000" dirty="0" smtClean="0"/>
              <a:t>                                  </a:t>
            </a:r>
            <a:r>
              <a:rPr lang="cs-CZ" sz="2000" dirty="0" smtClean="0"/>
              <a:t>     DLP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 </a:t>
            </a:r>
            <a:r>
              <a:rPr lang="en-US" sz="2000" dirty="0" smtClean="0"/>
              <a:t>        </a:t>
            </a:r>
            <a:r>
              <a:rPr lang="en-US" sz="2000" dirty="0" smtClean="0"/>
              <a:t>                                  </a:t>
            </a:r>
            <a:r>
              <a:rPr lang="cs-CZ" sz="2000" dirty="0" smtClean="0"/>
              <a:t>    </a:t>
            </a:r>
            <a:r>
              <a:rPr lang="cs-CZ" sz="2000" dirty="0" err="1" smtClean="0"/>
              <a:t>Insider</a:t>
            </a:r>
            <a:r>
              <a:rPr lang="cs-CZ" sz="2000" dirty="0" smtClean="0"/>
              <a:t> </a:t>
            </a:r>
            <a:r>
              <a:rPr lang="cs-CZ" sz="2000" dirty="0" smtClean="0"/>
              <a:t>Risk</a:t>
            </a:r>
          </a:p>
          <a:p>
            <a:pPr marL="0" indent="0">
              <a:buNone/>
            </a:pPr>
            <a:r>
              <a:rPr lang="en-US" sz="2000" dirty="0" smtClean="0"/>
              <a:t>                                </a:t>
            </a:r>
            <a:r>
              <a:rPr lang="cs-CZ" sz="2000" dirty="0" smtClean="0"/>
              <a:t>    </a:t>
            </a:r>
            <a:r>
              <a:rPr lang="en-US" sz="2000" dirty="0" smtClean="0"/>
              <a:t>           </a:t>
            </a:r>
            <a:r>
              <a:rPr lang="cs-CZ" sz="2000" dirty="0" smtClean="0"/>
              <a:t>Audit</a:t>
            </a:r>
            <a:r>
              <a:rPr lang="en-US" sz="2000" dirty="0"/>
              <a:t>  )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                                        &gt; </a:t>
            </a:r>
            <a:r>
              <a:rPr lang="cs-CZ" sz="2000" b="1" dirty="0" smtClean="0"/>
              <a:t>Provider </a:t>
            </a:r>
            <a:r>
              <a:rPr lang="cs-CZ" sz="2000" b="1" dirty="0" err="1" smtClean="0"/>
              <a:t>IaaS</a:t>
            </a:r>
            <a:r>
              <a:rPr lang="en-US" sz="2000" b="1" dirty="0" smtClean="0"/>
              <a:t> </a:t>
            </a:r>
            <a:r>
              <a:rPr lang="cs-CZ" sz="2000" dirty="0"/>
              <a:t>Hybrid </a:t>
            </a:r>
            <a:r>
              <a:rPr lang="cs-CZ" sz="2000" dirty="0" err="1"/>
              <a:t>Infrastructure</a:t>
            </a:r>
            <a:endParaRPr lang="cs-CZ" sz="2000" b="1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( </a:t>
            </a:r>
            <a:r>
              <a:rPr lang="cs-CZ" sz="2000" dirty="0" smtClean="0"/>
              <a:t>On-</a:t>
            </a:r>
            <a:r>
              <a:rPr lang="cs-CZ" sz="2000" dirty="0" err="1" smtClean="0"/>
              <a:t>prem</a:t>
            </a:r>
            <a:r>
              <a:rPr lang="cs-CZ" sz="2000" dirty="0" smtClean="0"/>
              <a:t> </a:t>
            </a:r>
            <a:r>
              <a:rPr lang="cs-CZ" sz="2000" dirty="0" err="1" smtClean="0"/>
              <a:t>systems</a:t>
            </a:r>
            <a:r>
              <a:rPr lang="en-US" sz="2000" dirty="0" smtClean="0"/>
              <a:t>, </a:t>
            </a:r>
            <a:r>
              <a:rPr lang="en-US" sz="2000" dirty="0" err="1" smtClean="0"/>
              <a:t>DomainControlers</a:t>
            </a:r>
            <a:r>
              <a:rPr lang="en-US" sz="2000" dirty="0" smtClean="0"/>
              <a:t>,..</a:t>
            </a:r>
            <a:endParaRPr lang="cs-CZ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</a:t>
            </a:r>
            <a:r>
              <a:rPr lang="cs-CZ" sz="2000" dirty="0" err="1" smtClean="0"/>
              <a:t>SaaS</a:t>
            </a:r>
            <a:r>
              <a:rPr lang="cs-CZ" sz="2000" dirty="0" smtClean="0"/>
              <a:t> </a:t>
            </a:r>
            <a:r>
              <a:rPr lang="cs-CZ" sz="2000" dirty="0" err="1" smtClean="0"/>
              <a:t>apps</a:t>
            </a:r>
            <a:r>
              <a:rPr lang="en-US" sz="2000" dirty="0" smtClean="0"/>
              <a:t>, </a:t>
            </a:r>
            <a:r>
              <a:rPr lang="en-US" sz="2000" dirty="0" err="1" smtClean="0"/>
              <a:t>microservices</a:t>
            </a:r>
            <a:r>
              <a:rPr lang="en-US" sz="2000" dirty="0" smtClean="0"/>
              <a:t>,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     </a:t>
            </a:r>
            <a:r>
              <a:rPr lang="cs-CZ" sz="2000" dirty="0" smtClean="0"/>
              <a:t>SIEM </a:t>
            </a:r>
            <a:r>
              <a:rPr lang="cs-CZ" sz="2000" dirty="0"/>
              <a:t>/ </a:t>
            </a:r>
            <a:r>
              <a:rPr lang="cs-CZ" sz="2000" dirty="0" smtClean="0"/>
              <a:t>SOC</a:t>
            </a:r>
            <a:r>
              <a:rPr lang="en-US" sz="2000" dirty="0" smtClean="0"/>
              <a:t> 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5093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602</Words>
  <Application>Microsoft Office PowerPoint</Application>
  <PresentationFormat>Předvádění na obrazovce (4:3)</PresentationFormat>
  <Paragraphs>211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Návrh zabezpečení hybridního scénáře, kdy na straně Cloudu je IaaS služba</vt:lpstr>
      <vt:lpstr>Content</vt:lpstr>
      <vt:lpstr>Threat landscape</vt:lpstr>
      <vt:lpstr>Usefull frameworks for the Cloud Security Managemenet</vt:lpstr>
      <vt:lpstr>Subsystems – Layers 1/2</vt:lpstr>
      <vt:lpstr>Subsystems – Layers 2/2</vt:lpstr>
      <vt:lpstr>Prezentace aplikace PowerPoint</vt:lpstr>
      <vt:lpstr>Questions?</vt:lpstr>
      <vt:lpstr>Microsoft Azure hybrid Cloud User schema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Návrh zabezpečení hybridního scénáře, kdy na straně Cloudu je IAAS služba</dc:title>
  <dc:creator>Martin</dc:creator>
  <cp:lastModifiedBy>admin</cp:lastModifiedBy>
  <cp:revision>55</cp:revision>
  <dcterms:created xsi:type="dcterms:W3CDTF">2026-03-19T19:11:23Z</dcterms:created>
  <dcterms:modified xsi:type="dcterms:W3CDTF">2026-03-26T22:04:59Z</dcterms:modified>
</cp:coreProperties>
</file>